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2" r:id="rId2"/>
    <p:sldId id="263" r:id="rId3"/>
    <p:sldId id="264" r:id="rId4"/>
    <p:sldId id="265" r:id="rId5"/>
    <p:sldId id="266" r:id="rId6"/>
    <p:sldId id="267" r:id="rId7"/>
    <p:sldId id="268" r:id="rId8"/>
    <p:sldId id="269" r:id="rId9"/>
    <p:sldId id="270" r:id="rId10"/>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sen Andreas" initials="DA" lastIdx="13" clrIdx="0">
    <p:extLst>
      <p:ext uri="{19B8F6BF-5375-455C-9EA6-DF929625EA0E}">
        <p15:presenceInfo xmlns:p15="http://schemas.microsoft.com/office/powerpoint/2012/main" userId="S-1-5-21-4089205863-693713073-169171527-43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9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76606" autoAdjust="0"/>
  </p:normalViewPr>
  <p:slideViewPr>
    <p:cSldViewPr>
      <p:cViewPr varScale="1">
        <p:scale>
          <a:sx n="88" d="100"/>
          <a:sy n="88" d="100"/>
        </p:scale>
        <p:origin x="25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62E0E1-C2C1-4730-B0C3-799DBBF354DB}" type="datetimeFigureOut">
              <a:rPr lang="nb-NO" smtClean="0"/>
              <a:t>23.04.2021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99B843-D419-4001-B80B-AB0DF099CECF}" type="slidenum">
              <a:rPr lang="nb-NO" smtClean="0"/>
              <a:t>‹#›</a:t>
            </a:fld>
            <a:endParaRPr lang="nb-NO"/>
          </a:p>
        </p:txBody>
      </p:sp>
    </p:spTree>
    <p:extLst>
      <p:ext uri="{BB962C8B-B14F-4D97-AF65-F5344CB8AC3E}">
        <p14:creationId xmlns:p14="http://schemas.microsoft.com/office/powerpoint/2010/main" val="273981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b="0" i="0" u="none" strike="noStrike" kern="1200" baseline="0" dirty="0">
              <a:solidFill>
                <a:schemeClr val="tx1"/>
              </a:solidFill>
              <a:latin typeface="+mn-lt"/>
              <a:ea typeface="+mn-ea"/>
              <a:cs typeface="+mn-cs"/>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1</a:t>
            </a:fld>
            <a:endParaRPr lang="nb-NO"/>
          </a:p>
        </p:txBody>
      </p:sp>
    </p:spTree>
    <p:extLst>
      <p:ext uri="{BB962C8B-B14F-4D97-AF65-F5344CB8AC3E}">
        <p14:creationId xmlns:p14="http://schemas.microsoft.com/office/powerpoint/2010/main" val="161716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Malen er i første</a:t>
            </a:r>
            <a:r>
              <a:rPr lang="nb-NO" baseline="0" dirty="0"/>
              <a:t> rekke prosessbasert (orientert mot forbedringsprosessen). Formålet med malen er å rette fokuset i forbedringsarbeidet inn mot nødvendige «steg» i et strukturert forbedringsarbeid. Hvis forbedringsarbeidet har behov for beskrivelser (til de ulike stegene) som krever større plass til tekst enn det malen praktisk tillater, kan man benytte stikkord (overskrifter) og vise til dokumenter eller notat som utdyper tilstrekkelig. Steget «test» er et eksempel der dette er nødvendig. Her er det egen mal for småskalatesting.  </a:t>
            </a:r>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2</a:t>
            </a:fld>
            <a:endParaRPr lang="nb-NO"/>
          </a:p>
        </p:txBody>
      </p:sp>
    </p:spTree>
    <p:extLst>
      <p:ext uri="{BB962C8B-B14F-4D97-AF65-F5344CB8AC3E}">
        <p14:creationId xmlns:p14="http://schemas.microsoft.com/office/powerpoint/2010/main" val="38221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Se også prosedyrebeskrivelse for ForBedring</a:t>
            </a:r>
          </a:p>
          <a:p>
            <a:r>
              <a:rPr lang="nb-NO" sz="1200" b="0" i="0" u="none" strike="noStrike" kern="1200" baseline="0" dirty="0">
                <a:solidFill>
                  <a:schemeClr val="tx1"/>
                </a:solidFill>
                <a:latin typeface="+mn-lt"/>
                <a:ea typeface="+mn-ea"/>
                <a:cs typeface="+mn-cs"/>
              </a:rPr>
              <a:t>NB! Analysen kan også avdekke at problemstillingen, helt eller delvis hører hjemme i kategori 2 i grovsorteringen. Den må i tilfelle, helt eller delvis, sendes dit</a:t>
            </a:r>
          </a:p>
        </p:txBody>
      </p:sp>
      <p:sp>
        <p:nvSpPr>
          <p:cNvPr id="4" name="Plassholder for lysbildenummer 3"/>
          <p:cNvSpPr>
            <a:spLocks noGrp="1"/>
          </p:cNvSpPr>
          <p:nvPr>
            <p:ph type="sldNum" sz="quarter" idx="5"/>
          </p:nvPr>
        </p:nvSpPr>
        <p:spPr/>
        <p:txBody>
          <a:bodyPr/>
          <a:lstStyle/>
          <a:p>
            <a:fld id="{F199B843-D419-4001-B80B-AB0DF099CECF}" type="slidenum">
              <a:rPr lang="nb-NO" smtClean="0"/>
              <a:t>3</a:t>
            </a:fld>
            <a:endParaRPr lang="nb-NO"/>
          </a:p>
        </p:txBody>
      </p:sp>
    </p:spTree>
    <p:extLst>
      <p:ext uri="{BB962C8B-B14F-4D97-AF65-F5344CB8AC3E}">
        <p14:creationId xmlns:p14="http://schemas.microsoft.com/office/powerpoint/2010/main" val="392393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I små enheter med 5-10 ansatte kan det i mange sammenhenger være hensiktsmessig at alle ansatte er med i teamet. </a:t>
            </a:r>
          </a:p>
          <a:p>
            <a:r>
              <a:rPr lang="nb-NO" sz="1200" b="0" i="0" u="none" strike="noStrike" kern="1200" baseline="0" dirty="0">
                <a:solidFill>
                  <a:schemeClr val="tx1"/>
                </a:solidFill>
                <a:latin typeface="+mn-lt"/>
                <a:ea typeface="+mn-ea"/>
                <a:cs typeface="+mn-cs"/>
              </a:rPr>
              <a:t>I større enheter kan en «tommelfingerregel» være team på 5-7 personer som får ansvar med å følge opp en konkret prioritert problemstilling.</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Det må være en som er ansvarlig for å lede forbedringsarbeidet for å unngå misforståelser og pulverisering av ansvar. Det er ofte en fordel om de øvrige rollene også defineres og beskrives.</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I større forbedringsarbeid kan være nødvendig med flere deltakere. Vær da oppmerksom på behovet for å organisere arbeidet på en oversiktlig måte. Bør man f.eks. dele opp arbeidet i undergrupper.  </a:t>
            </a:r>
          </a:p>
          <a:p>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4</a:t>
            </a:fld>
            <a:endParaRPr lang="nb-NO"/>
          </a:p>
        </p:txBody>
      </p:sp>
    </p:spTree>
    <p:extLst>
      <p:ext uri="{BB962C8B-B14F-4D97-AF65-F5344CB8AC3E}">
        <p14:creationId xmlns:p14="http://schemas.microsoft.com/office/powerpoint/2010/main" val="3240372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lnSpc>
                <a:spcPct val="115000"/>
              </a:lnSpc>
              <a:spcAft>
                <a:spcPts val="1000"/>
              </a:spcAft>
            </a:pPr>
            <a:r>
              <a:rPr lang="nb-NO" sz="1200" b="1" i="0" kern="1200" baseline="0" dirty="0">
                <a:solidFill>
                  <a:srgbClr val="0C2D83"/>
                </a:solidFill>
                <a:latin typeface="Arial" pitchFamily="34" charset="0"/>
                <a:ea typeface="+mn-ea"/>
                <a:cs typeface="Arial" pitchFamily="34" charset="0"/>
              </a:rPr>
              <a:t>SMARTE-mål kjennetegnes med å være:</a:t>
            </a:r>
            <a:r>
              <a:rPr lang="nb-NO" sz="3600" i="0" kern="1200" dirty="0">
                <a:solidFill>
                  <a:schemeClr val="tx1"/>
                </a:solidFill>
                <a:latin typeface="+mn-lt"/>
                <a:ea typeface="+mn-ea"/>
                <a:cs typeface="+mn-cs"/>
              </a:rPr>
              <a:t> </a:t>
            </a: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Spesifikke: </a:t>
            </a:r>
            <a:r>
              <a:rPr lang="nb-NO" sz="1200" b="0" i="0" baseline="0" dirty="0">
                <a:solidFill>
                  <a:srgbClr val="0C2D83"/>
                </a:solidFill>
                <a:latin typeface="Arial" pitchFamily="34" charset="0"/>
                <a:ea typeface="Calibri"/>
                <a:cs typeface="Arial" pitchFamily="34" charset="0"/>
              </a:rPr>
              <a:t>Målene må være så klare og konkret som mulig, </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Målbare: </a:t>
            </a:r>
            <a:r>
              <a:rPr lang="nb-NO" sz="1200" b="0" i="0" baseline="0" dirty="0">
                <a:solidFill>
                  <a:srgbClr val="0C2D83"/>
                </a:solidFill>
                <a:latin typeface="Arial" pitchFamily="34" charset="0"/>
                <a:ea typeface="Calibri"/>
                <a:cs typeface="Arial" pitchFamily="34" charset="0"/>
              </a:rPr>
              <a:t>Målene må egne seg til å vurdere grad av måloppnåelse (til en evaluering).  </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Attraktive:</a:t>
            </a:r>
            <a:r>
              <a:rPr lang="nb-NO" sz="1200" b="1" i="0" kern="1200" baseline="0" dirty="0">
                <a:solidFill>
                  <a:srgbClr val="0C2D83"/>
                </a:solidFill>
                <a:latin typeface="Arial" pitchFamily="34" charset="0"/>
                <a:ea typeface="+mn-ea"/>
                <a:cs typeface="Arial" pitchFamily="34" charset="0"/>
              </a:rPr>
              <a:t> </a:t>
            </a:r>
            <a:r>
              <a:rPr lang="nb-NO" sz="1200" b="0" i="0" baseline="0" dirty="0">
                <a:solidFill>
                  <a:srgbClr val="0C2D83"/>
                </a:solidFill>
                <a:latin typeface="Arial" pitchFamily="34" charset="0"/>
                <a:ea typeface="Calibri"/>
                <a:cs typeface="Arial" pitchFamily="34" charset="0"/>
              </a:rPr>
              <a:t>Målene må oppleves å være </a:t>
            </a:r>
            <a:r>
              <a:rPr lang="nb-NO" sz="1200" b="0" i="0" kern="1200" baseline="0" dirty="0">
                <a:solidFill>
                  <a:srgbClr val="0C2D83"/>
                </a:solidFill>
                <a:latin typeface="Arial" pitchFamily="34" charset="0"/>
                <a:ea typeface="+mn-ea"/>
                <a:cs typeface="Arial" pitchFamily="34" charset="0"/>
              </a:rPr>
              <a:t>meningsfulle og </a:t>
            </a:r>
            <a:r>
              <a:rPr lang="nb-NO" sz="1200" b="0" i="0" baseline="0" dirty="0">
                <a:solidFill>
                  <a:srgbClr val="0C2D83"/>
                </a:solidFill>
                <a:latin typeface="Arial" pitchFamily="34" charset="0"/>
                <a:ea typeface="Calibri"/>
                <a:cs typeface="Arial" pitchFamily="34" charset="0"/>
              </a:rPr>
              <a:t>relevant for problemstillingen, og evne å engasjerer den enkelte medarbeider slik at de ønsker å jobbe mot nettopp dette målet</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Realistiske:</a:t>
            </a:r>
            <a:r>
              <a:rPr lang="nb-NO" sz="1200" b="1" i="0" kern="1200" baseline="0" dirty="0">
                <a:solidFill>
                  <a:srgbClr val="0C2D83"/>
                </a:solidFill>
                <a:latin typeface="Arial" pitchFamily="34" charset="0"/>
                <a:ea typeface="+mn-ea"/>
                <a:cs typeface="Arial" pitchFamily="34" charset="0"/>
              </a:rPr>
              <a:t> </a:t>
            </a:r>
            <a:r>
              <a:rPr lang="nb-NO" sz="1200" b="0" i="0" baseline="0" dirty="0">
                <a:solidFill>
                  <a:srgbClr val="0C2D83"/>
                </a:solidFill>
                <a:latin typeface="Arial" pitchFamily="34" charset="0"/>
                <a:ea typeface="Calibri"/>
                <a:cs typeface="Arial" pitchFamily="34" charset="0"/>
              </a:rPr>
              <a:t>Målene må oppleves å være realistiske. Både med hensyn til selve måloppnåelse (overdrevent høye forventinger på forhånd), men også med hensyn til å råde over virkemidlene som er nødvendig for å nå målene  </a:t>
            </a:r>
            <a:endParaRPr lang="nb-NO" sz="1200" b="1" i="0" kern="1200" baseline="0" dirty="0">
              <a:solidFill>
                <a:srgbClr val="0C2D83"/>
              </a:solidFill>
              <a:latin typeface="Arial" pitchFamily="34" charset="0"/>
              <a:ea typeface="+mn-ea"/>
              <a:cs typeface="Arial"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nb-NO" sz="1200" b="1" i="0" kern="1200" dirty="0">
                <a:solidFill>
                  <a:srgbClr val="0C2D83"/>
                </a:solidFill>
                <a:latin typeface="Arial" pitchFamily="34" charset="0"/>
                <a:ea typeface="+mn-ea"/>
                <a:cs typeface="Arial" pitchFamily="34" charset="0"/>
              </a:rPr>
              <a:t>Tidsbestemt: </a:t>
            </a:r>
            <a:r>
              <a:rPr lang="nb-NO" sz="1200" b="0" i="0" baseline="0" dirty="0">
                <a:solidFill>
                  <a:srgbClr val="0C2D83"/>
                </a:solidFill>
                <a:latin typeface="Arial" pitchFamily="34" charset="0"/>
                <a:ea typeface="Calibri"/>
                <a:cs typeface="Arial" pitchFamily="34" charset="0"/>
              </a:rPr>
              <a:t>Måloppnåelse må være knyttet til et bestemt tidspunkt målet skal være nådd</a:t>
            </a: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endParaRPr lang="nb-NO" sz="1200" b="1" i="0" baseline="0" dirty="0">
              <a:solidFill>
                <a:srgbClr val="0C2D83"/>
              </a:solidFill>
              <a:latin typeface="Arial" pitchFamily="34" charset="0"/>
              <a:ea typeface="Calibri"/>
              <a:cs typeface="Arial" pitchFamily="34" charset="0"/>
            </a:endParaRPr>
          </a:p>
        </p:txBody>
      </p:sp>
      <p:sp>
        <p:nvSpPr>
          <p:cNvPr id="4" name="Plassholder for lysbildenummer 3"/>
          <p:cNvSpPr>
            <a:spLocks noGrp="1"/>
          </p:cNvSpPr>
          <p:nvPr>
            <p:ph type="sldNum" sz="quarter" idx="5"/>
          </p:nvPr>
        </p:nvSpPr>
        <p:spPr/>
        <p:txBody>
          <a:bodyPr/>
          <a:lstStyle/>
          <a:p>
            <a:fld id="{F199B843-D419-4001-B80B-AB0DF099CECF}" type="slidenum">
              <a:rPr lang="nb-NO" smtClean="0"/>
              <a:t>5</a:t>
            </a:fld>
            <a:endParaRPr lang="nb-NO"/>
          </a:p>
        </p:txBody>
      </p:sp>
    </p:spTree>
    <p:extLst>
      <p:ext uri="{BB962C8B-B14F-4D97-AF65-F5344CB8AC3E}">
        <p14:creationId xmlns:p14="http://schemas.microsoft.com/office/powerpoint/2010/main" val="381889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kan være en utfordring å definere indikatorer i forbedringsarbeid rettet mot kultur og arbeidsmiljø, men det vil også kunne bidra til å ha et bevisst og aktivt forhold til det man ønsker å forbedre.  </a:t>
            </a:r>
          </a:p>
          <a:p>
            <a:r>
              <a:rPr lang="nb-NO" dirty="0"/>
              <a:t>Der det blir svært vanskelig å etablere noen indikator, kan man rette fokus mot prosessmål (telle registrere ønsket/planlagt aktivitet)</a:t>
            </a:r>
          </a:p>
          <a:p>
            <a:r>
              <a:rPr lang="nb-NO" dirty="0"/>
              <a:t>Man kan også operasjonalisere kvalitative størrelser slik at de kan telles/måles (strukturert etterspørre ansattes opplevelse av om ting er blitt bedre) </a:t>
            </a:r>
          </a:p>
          <a:p>
            <a:r>
              <a:rPr lang="nb-NO" dirty="0"/>
              <a:t>Neste ForBedring kan være siste løsning, der en høyere skår av resultatet for neste gjennomføring er et mål og selve resultatet neste år blir en indikator</a:t>
            </a:r>
          </a:p>
        </p:txBody>
      </p:sp>
      <p:sp>
        <p:nvSpPr>
          <p:cNvPr id="4" name="Plassholder for lysbildenummer 3"/>
          <p:cNvSpPr>
            <a:spLocks noGrp="1"/>
          </p:cNvSpPr>
          <p:nvPr>
            <p:ph type="sldNum" sz="quarter" idx="5"/>
          </p:nvPr>
        </p:nvSpPr>
        <p:spPr/>
        <p:txBody>
          <a:bodyPr/>
          <a:lstStyle/>
          <a:p>
            <a:fld id="{F199B843-D419-4001-B80B-AB0DF099CECF}" type="slidenum">
              <a:rPr lang="nb-NO" smtClean="0"/>
              <a:t>6</a:t>
            </a:fld>
            <a:endParaRPr lang="nb-NO"/>
          </a:p>
        </p:txBody>
      </p:sp>
    </p:spTree>
    <p:extLst>
      <p:ext uri="{BB962C8B-B14F-4D97-AF65-F5344CB8AC3E}">
        <p14:creationId xmlns:p14="http://schemas.microsoft.com/office/powerpoint/2010/main" val="289287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7</a:t>
            </a:fld>
            <a:endParaRPr lang="nb-NO"/>
          </a:p>
        </p:txBody>
      </p:sp>
    </p:spTree>
    <p:extLst>
      <p:ext uri="{BB962C8B-B14F-4D97-AF65-F5344CB8AC3E}">
        <p14:creationId xmlns:p14="http://schemas.microsoft.com/office/powerpoint/2010/main" val="3725859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BE420F-1C95-443C-9845-B8E0F11EFED9}"/>
              </a:ext>
            </a:extLst>
          </p:cNvPr>
          <p:cNvSpPr>
            <a:spLocks noGrp="1"/>
          </p:cNvSpPr>
          <p:nvPr>
            <p:ph type="ctrTitle"/>
          </p:nvPr>
        </p:nvSpPr>
        <p:spPr>
          <a:xfrm>
            <a:off x="1143000" y="1122363"/>
            <a:ext cx="6858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2981DE9-D2CC-4204-8E0F-0EE42ECF902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86E50FE-D187-42A4-A55B-98D3BC8F7682}"/>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2A8FD3F4-04BB-489E-92D1-A5318B7A38AE}"/>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F3853461-B58F-49F3-B8A5-BA9CF28D364F}"/>
              </a:ext>
            </a:extLst>
          </p:cNvPr>
          <p:cNvSpPr>
            <a:spLocks noGrp="1"/>
          </p:cNvSpPr>
          <p:nvPr>
            <p:ph type="sldNum" sz="quarter" idx="12"/>
          </p:nvPr>
        </p:nvSpPr>
        <p:spPr/>
        <p:txBody>
          <a:bodyPr/>
          <a:lstStyle>
            <a:lvl1pPr>
              <a:defRPr/>
            </a:lvl1pPr>
          </a:lstStyle>
          <a:p>
            <a:fld id="{C2F68949-87BF-454E-BD28-10BA6D8784B1}" type="slidenum">
              <a:rPr lang="nb-NO" altLang="nb-NO"/>
              <a:pPr/>
              <a:t>‹#›</a:t>
            </a:fld>
            <a:endParaRPr lang="nb-NO" altLang="nb-NO"/>
          </a:p>
        </p:txBody>
      </p:sp>
    </p:spTree>
    <p:extLst>
      <p:ext uri="{BB962C8B-B14F-4D97-AF65-F5344CB8AC3E}">
        <p14:creationId xmlns:p14="http://schemas.microsoft.com/office/powerpoint/2010/main" val="284131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387B7A-80FB-476F-A376-FA9AC16BE3A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F9ACD81-AA5C-427E-9AFA-098FE2703D7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B9960D6-1129-4A08-832A-D7F547AC2014}"/>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A501B281-35D6-4AE6-A3D9-1EB904288060}"/>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3BDCC81A-5BC0-4697-AC8E-75C703983EC5}"/>
              </a:ext>
            </a:extLst>
          </p:cNvPr>
          <p:cNvSpPr>
            <a:spLocks noGrp="1"/>
          </p:cNvSpPr>
          <p:nvPr>
            <p:ph type="sldNum" sz="quarter" idx="12"/>
          </p:nvPr>
        </p:nvSpPr>
        <p:spPr/>
        <p:txBody>
          <a:bodyPr/>
          <a:lstStyle>
            <a:lvl1pPr>
              <a:defRPr/>
            </a:lvl1pPr>
          </a:lstStyle>
          <a:p>
            <a:fld id="{0D02E748-9043-44C6-88D1-BA5CD2D61AD1}" type="slidenum">
              <a:rPr lang="nb-NO" altLang="nb-NO"/>
              <a:pPr/>
              <a:t>‹#›</a:t>
            </a:fld>
            <a:endParaRPr lang="nb-NO" altLang="nb-NO"/>
          </a:p>
        </p:txBody>
      </p:sp>
    </p:spTree>
    <p:extLst>
      <p:ext uri="{BB962C8B-B14F-4D97-AF65-F5344CB8AC3E}">
        <p14:creationId xmlns:p14="http://schemas.microsoft.com/office/powerpoint/2010/main" val="139653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0B25014-4ED7-491C-AF77-D96C74D8422D}"/>
              </a:ext>
            </a:extLst>
          </p:cNvPr>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5EC6998-DDD3-4945-9848-93B116908D24}"/>
              </a:ext>
            </a:extLst>
          </p:cNvPr>
          <p:cNvSpPr>
            <a:spLocks noGrp="1"/>
          </p:cNvSpPr>
          <p:nvPr>
            <p:ph type="body" orient="vert" idx="1"/>
          </p:nvPr>
        </p:nvSpPr>
        <p:spPr>
          <a:xfrm>
            <a:off x="457200" y="274638"/>
            <a:ext cx="60198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92D95A9-3004-4A30-9031-EDF0D2CDAFE9}"/>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CD728FF5-C287-428F-A3B5-4C826BC75504}"/>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3839CD68-E264-4C92-9C9E-60E06BA34031}"/>
              </a:ext>
            </a:extLst>
          </p:cNvPr>
          <p:cNvSpPr>
            <a:spLocks noGrp="1"/>
          </p:cNvSpPr>
          <p:nvPr>
            <p:ph type="sldNum" sz="quarter" idx="12"/>
          </p:nvPr>
        </p:nvSpPr>
        <p:spPr/>
        <p:txBody>
          <a:bodyPr/>
          <a:lstStyle>
            <a:lvl1pPr>
              <a:defRPr/>
            </a:lvl1pPr>
          </a:lstStyle>
          <a:p>
            <a:fld id="{E9B566DF-0E4E-411F-A770-32C8862AF9AC}" type="slidenum">
              <a:rPr lang="nb-NO" altLang="nb-NO"/>
              <a:pPr/>
              <a:t>‹#›</a:t>
            </a:fld>
            <a:endParaRPr lang="nb-NO" altLang="nb-NO"/>
          </a:p>
        </p:txBody>
      </p:sp>
    </p:spTree>
    <p:extLst>
      <p:ext uri="{BB962C8B-B14F-4D97-AF65-F5344CB8AC3E}">
        <p14:creationId xmlns:p14="http://schemas.microsoft.com/office/powerpoint/2010/main" val="301152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19A8F6-B882-4A63-949E-4A99BB79485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2A375E1-E957-420B-A392-E56F3DAD1794}"/>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845F7AE-995D-4ECE-92AA-946E3271BBCC}"/>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4C1C3C8B-09E4-407B-8174-7222C74ABF52}"/>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4AE5F1CA-A8D3-4705-B0A0-52E18DD77FE0}"/>
              </a:ext>
            </a:extLst>
          </p:cNvPr>
          <p:cNvSpPr>
            <a:spLocks noGrp="1"/>
          </p:cNvSpPr>
          <p:nvPr>
            <p:ph type="sldNum" sz="quarter" idx="12"/>
          </p:nvPr>
        </p:nvSpPr>
        <p:spPr/>
        <p:txBody>
          <a:bodyPr/>
          <a:lstStyle>
            <a:lvl1pPr>
              <a:defRPr/>
            </a:lvl1pPr>
          </a:lstStyle>
          <a:p>
            <a:fld id="{BF056EBA-9D85-4ECD-8E89-625873849E9C}" type="slidenum">
              <a:rPr lang="nb-NO" altLang="nb-NO"/>
              <a:pPr/>
              <a:t>‹#›</a:t>
            </a:fld>
            <a:endParaRPr lang="nb-NO" altLang="nb-NO"/>
          </a:p>
        </p:txBody>
      </p:sp>
    </p:spTree>
    <p:extLst>
      <p:ext uri="{BB962C8B-B14F-4D97-AF65-F5344CB8AC3E}">
        <p14:creationId xmlns:p14="http://schemas.microsoft.com/office/powerpoint/2010/main" val="235990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4C862D-039D-4147-82F4-885507CB8A01}"/>
              </a:ext>
            </a:extLst>
          </p:cNvPr>
          <p:cNvSpPr>
            <a:spLocks noGrp="1"/>
          </p:cNvSpPr>
          <p:nvPr>
            <p:ph type="title"/>
          </p:nvPr>
        </p:nvSpPr>
        <p:spPr>
          <a:xfrm>
            <a:off x="623888" y="1709738"/>
            <a:ext cx="78867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622D59D-49AD-43E7-A8C4-01119B0636F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b-NO"/>
              <a:t>Rediger tekststiler i malen</a:t>
            </a:r>
          </a:p>
        </p:txBody>
      </p:sp>
      <p:sp>
        <p:nvSpPr>
          <p:cNvPr id="4" name="Plassholder for dato 3">
            <a:extLst>
              <a:ext uri="{FF2B5EF4-FFF2-40B4-BE49-F238E27FC236}">
                <a16:creationId xmlns:a16="http://schemas.microsoft.com/office/drawing/2014/main" id="{DD5BA74C-B122-4DEE-B6CD-94C838BF79E6}"/>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a16="http://schemas.microsoft.com/office/drawing/2014/main" id="{76CC1250-FA79-42B3-B498-316C2A3F8E01}"/>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a16="http://schemas.microsoft.com/office/drawing/2014/main" id="{2C5F1B09-EDCD-4DC5-B48B-1F328662CD3F}"/>
              </a:ext>
            </a:extLst>
          </p:cNvPr>
          <p:cNvSpPr>
            <a:spLocks noGrp="1"/>
          </p:cNvSpPr>
          <p:nvPr>
            <p:ph type="sldNum" sz="quarter" idx="12"/>
          </p:nvPr>
        </p:nvSpPr>
        <p:spPr/>
        <p:txBody>
          <a:bodyPr/>
          <a:lstStyle>
            <a:lvl1pPr>
              <a:defRPr/>
            </a:lvl1pPr>
          </a:lstStyle>
          <a:p>
            <a:fld id="{0A17FE1F-34E3-4312-BBEF-2DC4315A881B}" type="slidenum">
              <a:rPr lang="nb-NO" altLang="nb-NO"/>
              <a:pPr/>
              <a:t>‹#›</a:t>
            </a:fld>
            <a:endParaRPr lang="nb-NO" altLang="nb-NO"/>
          </a:p>
        </p:txBody>
      </p:sp>
    </p:spTree>
    <p:extLst>
      <p:ext uri="{BB962C8B-B14F-4D97-AF65-F5344CB8AC3E}">
        <p14:creationId xmlns:p14="http://schemas.microsoft.com/office/powerpoint/2010/main" val="356998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4EC5F2-B0AE-4BE8-A21B-8A171A977DC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F33AADF-7029-420B-87D7-16F4A24381BC}"/>
              </a:ext>
            </a:extLst>
          </p:cNvPr>
          <p:cNvSpPr>
            <a:spLocks noGrp="1"/>
          </p:cNvSpPr>
          <p:nvPr>
            <p:ph sz="half" idx="1"/>
          </p:nvPr>
        </p:nvSpPr>
        <p:spPr>
          <a:xfrm>
            <a:off x="457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A6A78291-5D66-4D9D-A993-D2144CCC8305}"/>
              </a:ext>
            </a:extLst>
          </p:cNvPr>
          <p:cNvSpPr>
            <a:spLocks noGrp="1"/>
          </p:cNvSpPr>
          <p:nvPr>
            <p:ph sz="half" idx="2"/>
          </p:nvPr>
        </p:nvSpPr>
        <p:spPr>
          <a:xfrm>
            <a:off x="4648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4E7D8E1-80EF-43BD-8C9E-192BBB89A25D}"/>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A6D2FF5A-BA78-45B6-8D08-41B6DE38528D}"/>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714F23E6-5E28-4A85-A796-6EDABD6E6CF2}"/>
              </a:ext>
            </a:extLst>
          </p:cNvPr>
          <p:cNvSpPr>
            <a:spLocks noGrp="1"/>
          </p:cNvSpPr>
          <p:nvPr>
            <p:ph type="sldNum" sz="quarter" idx="12"/>
          </p:nvPr>
        </p:nvSpPr>
        <p:spPr/>
        <p:txBody>
          <a:bodyPr/>
          <a:lstStyle>
            <a:lvl1pPr>
              <a:defRPr/>
            </a:lvl1pPr>
          </a:lstStyle>
          <a:p>
            <a:fld id="{7F9335CF-2007-4B1B-BEF1-EAA6D58ECC97}" type="slidenum">
              <a:rPr lang="nb-NO" altLang="nb-NO"/>
              <a:pPr/>
              <a:t>‹#›</a:t>
            </a:fld>
            <a:endParaRPr lang="nb-NO" altLang="nb-NO"/>
          </a:p>
        </p:txBody>
      </p:sp>
    </p:spTree>
    <p:extLst>
      <p:ext uri="{BB962C8B-B14F-4D97-AF65-F5344CB8AC3E}">
        <p14:creationId xmlns:p14="http://schemas.microsoft.com/office/powerpoint/2010/main" val="131274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F16346-50EB-454F-A86D-7E037EFB8211}"/>
              </a:ext>
            </a:extLst>
          </p:cNvPr>
          <p:cNvSpPr>
            <a:spLocks noGrp="1"/>
          </p:cNvSpPr>
          <p:nvPr>
            <p:ph type="title"/>
          </p:nvPr>
        </p:nvSpPr>
        <p:spPr>
          <a:xfrm>
            <a:off x="630238" y="365125"/>
            <a:ext cx="78867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BA214D5-0F7E-4115-AD4E-38476D29CCD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C1FC18DA-C1C3-49AE-946A-A041417FCC4E}"/>
              </a:ext>
            </a:extLst>
          </p:cNvPr>
          <p:cNvSpPr>
            <a:spLocks noGrp="1"/>
          </p:cNvSpPr>
          <p:nvPr>
            <p:ph sz="half" idx="2"/>
          </p:nvPr>
        </p:nvSpPr>
        <p:spPr>
          <a:xfrm>
            <a:off x="630238" y="2505075"/>
            <a:ext cx="386873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5E6C1009-F8A2-47FE-9762-9633506C74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C656E0F6-B829-47C2-96C4-1EF753A53C5D}"/>
              </a:ext>
            </a:extLst>
          </p:cNvPr>
          <p:cNvSpPr>
            <a:spLocks noGrp="1"/>
          </p:cNvSpPr>
          <p:nvPr>
            <p:ph sz="quarter" idx="4"/>
          </p:nvPr>
        </p:nvSpPr>
        <p:spPr>
          <a:xfrm>
            <a:off x="4629150" y="2505075"/>
            <a:ext cx="38877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5B2B71A-9A0E-47D9-A374-3B26EA88A36D}"/>
              </a:ext>
            </a:extLst>
          </p:cNvPr>
          <p:cNvSpPr>
            <a:spLocks noGrp="1"/>
          </p:cNvSpPr>
          <p:nvPr>
            <p:ph type="dt" sz="half" idx="10"/>
          </p:nvPr>
        </p:nvSpPr>
        <p:spPr/>
        <p:txBody>
          <a:bodyPr/>
          <a:lstStyle>
            <a:lvl1pPr>
              <a:defRPr/>
            </a:lvl1pPr>
          </a:lstStyle>
          <a:p>
            <a:endParaRPr lang="nb-NO" altLang="nb-NO"/>
          </a:p>
        </p:txBody>
      </p:sp>
      <p:sp>
        <p:nvSpPr>
          <p:cNvPr id="8" name="Plassholder for bunntekst 7">
            <a:extLst>
              <a:ext uri="{FF2B5EF4-FFF2-40B4-BE49-F238E27FC236}">
                <a16:creationId xmlns:a16="http://schemas.microsoft.com/office/drawing/2014/main" id="{5089E81C-0A30-4AC6-B6F9-629E99B1081F}"/>
              </a:ext>
            </a:extLst>
          </p:cNvPr>
          <p:cNvSpPr>
            <a:spLocks noGrp="1"/>
          </p:cNvSpPr>
          <p:nvPr>
            <p:ph type="ftr" sz="quarter" idx="11"/>
          </p:nvPr>
        </p:nvSpPr>
        <p:spPr/>
        <p:txBody>
          <a:bodyPr/>
          <a:lstStyle>
            <a:lvl1pPr>
              <a:defRPr/>
            </a:lvl1pPr>
          </a:lstStyle>
          <a:p>
            <a:endParaRPr lang="nb-NO" altLang="nb-NO"/>
          </a:p>
        </p:txBody>
      </p:sp>
      <p:sp>
        <p:nvSpPr>
          <p:cNvPr id="9" name="Plassholder for lysbildenummer 8">
            <a:extLst>
              <a:ext uri="{FF2B5EF4-FFF2-40B4-BE49-F238E27FC236}">
                <a16:creationId xmlns:a16="http://schemas.microsoft.com/office/drawing/2014/main" id="{E44B3B84-E7D3-43B7-B57E-DD71C8FD6228}"/>
              </a:ext>
            </a:extLst>
          </p:cNvPr>
          <p:cNvSpPr>
            <a:spLocks noGrp="1"/>
          </p:cNvSpPr>
          <p:nvPr>
            <p:ph type="sldNum" sz="quarter" idx="12"/>
          </p:nvPr>
        </p:nvSpPr>
        <p:spPr/>
        <p:txBody>
          <a:bodyPr/>
          <a:lstStyle>
            <a:lvl1pPr>
              <a:defRPr/>
            </a:lvl1pPr>
          </a:lstStyle>
          <a:p>
            <a:fld id="{433AFBDC-2216-4D2A-99EE-860C05CAC28D}" type="slidenum">
              <a:rPr lang="nb-NO" altLang="nb-NO"/>
              <a:pPr/>
              <a:t>‹#›</a:t>
            </a:fld>
            <a:endParaRPr lang="nb-NO" altLang="nb-NO"/>
          </a:p>
        </p:txBody>
      </p:sp>
    </p:spTree>
    <p:extLst>
      <p:ext uri="{BB962C8B-B14F-4D97-AF65-F5344CB8AC3E}">
        <p14:creationId xmlns:p14="http://schemas.microsoft.com/office/powerpoint/2010/main" val="62868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C4731A-0565-45FD-A60B-28AF333AF58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8911051-F9BD-4D7A-BAEE-E69652275132}"/>
              </a:ext>
            </a:extLst>
          </p:cNvPr>
          <p:cNvSpPr>
            <a:spLocks noGrp="1"/>
          </p:cNvSpPr>
          <p:nvPr>
            <p:ph type="dt" sz="half" idx="10"/>
          </p:nvPr>
        </p:nvSpPr>
        <p:spPr/>
        <p:txBody>
          <a:bodyPr/>
          <a:lstStyle>
            <a:lvl1pPr>
              <a:defRPr/>
            </a:lvl1pPr>
          </a:lstStyle>
          <a:p>
            <a:endParaRPr lang="nb-NO" altLang="nb-NO"/>
          </a:p>
        </p:txBody>
      </p:sp>
      <p:sp>
        <p:nvSpPr>
          <p:cNvPr id="4" name="Plassholder for bunntekst 3">
            <a:extLst>
              <a:ext uri="{FF2B5EF4-FFF2-40B4-BE49-F238E27FC236}">
                <a16:creationId xmlns:a16="http://schemas.microsoft.com/office/drawing/2014/main" id="{8A1305E5-53E7-46F2-B1D4-7CEFC36C3571}"/>
              </a:ext>
            </a:extLst>
          </p:cNvPr>
          <p:cNvSpPr>
            <a:spLocks noGrp="1"/>
          </p:cNvSpPr>
          <p:nvPr>
            <p:ph type="ftr" sz="quarter" idx="11"/>
          </p:nvPr>
        </p:nvSpPr>
        <p:spPr/>
        <p:txBody>
          <a:bodyPr/>
          <a:lstStyle>
            <a:lvl1pPr>
              <a:defRPr/>
            </a:lvl1pPr>
          </a:lstStyle>
          <a:p>
            <a:endParaRPr lang="nb-NO" altLang="nb-NO"/>
          </a:p>
        </p:txBody>
      </p:sp>
      <p:sp>
        <p:nvSpPr>
          <p:cNvPr id="5" name="Plassholder for lysbildenummer 4">
            <a:extLst>
              <a:ext uri="{FF2B5EF4-FFF2-40B4-BE49-F238E27FC236}">
                <a16:creationId xmlns:a16="http://schemas.microsoft.com/office/drawing/2014/main" id="{D62FD18F-A587-4FB6-9F44-C437D22559AB}"/>
              </a:ext>
            </a:extLst>
          </p:cNvPr>
          <p:cNvSpPr>
            <a:spLocks noGrp="1"/>
          </p:cNvSpPr>
          <p:nvPr>
            <p:ph type="sldNum" sz="quarter" idx="12"/>
          </p:nvPr>
        </p:nvSpPr>
        <p:spPr/>
        <p:txBody>
          <a:bodyPr/>
          <a:lstStyle>
            <a:lvl1pPr>
              <a:defRPr/>
            </a:lvl1pPr>
          </a:lstStyle>
          <a:p>
            <a:fld id="{37846306-BD6C-4A08-A6A9-0996865990E3}" type="slidenum">
              <a:rPr lang="nb-NO" altLang="nb-NO"/>
              <a:pPr/>
              <a:t>‹#›</a:t>
            </a:fld>
            <a:endParaRPr lang="nb-NO" altLang="nb-NO"/>
          </a:p>
        </p:txBody>
      </p:sp>
    </p:spTree>
    <p:extLst>
      <p:ext uri="{BB962C8B-B14F-4D97-AF65-F5344CB8AC3E}">
        <p14:creationId xmlns:p14="http://schemas.microsoft.com/office/powerpoint/2010/main" val="276604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1C7965A-9542-4995-846F-37FAD57DF5E9}"/>
              </a:ext>
            </a:extLst>
          </p:cNvPr>
          <p:cNvSpPr>
            <a:spLocks noGrp="1"/>
          </p:cNvSpPr>
          <p:nvPr>
            <p:ph type="dt" sz="half" idx="10"/>
          </p:nvPr>
        </p:nvSpPr>
        <p:spPr/>
        <p:txBody>
          <a:bodyPr/>
          <a:lstStyle>
            <a:lvl1pPr>
              <a:defRPr/>
            </a:lvl1pPr>
          </a:lstStyle>
          <a:p>
            <a:endParaRPr lang="nb-NO" altLang="nb-NO"/>
          </a:p>
        </p:txBody>
      </p:sp>
      <p:sp>
        <p:nvSpPr>
          <p:cNvPr id="3" name="Plassholder for bunntekst 2">
            <a:extLst>
              <a:ext uri="{FF2B5EF4-FFF2-40B4-BE49-F238E27FC236}">
                <a16:creationId xmlns:a16="http://schemas.microsoft.com/office/drawing/2014/main" id="{5A6D3DF4-A37D-44A2-8BB9-F85973275869}"/>
              </a:ext>
            </a:extLst>
          </p:cNvPr>
          <p:cNvSpPr>
            <a:spLocks noGrp="1"/>
          </p:cNvSpPr>
          <p:nvPr>
            <p:ph type="ftr" sz="quarter" idx="11"/>
          </p:nvPr>
        </p:nvSpPr>
        <p:spPr/>
        <p:txBody>
          <a:bodyPr/>
          <a:lstStyle>
            <a:lvl1pPr>
              <a:defRPr/>
            </a:lvl1pPr>
          </a:lstStyle>
          <a:p>
            <a:endParaRPr lang="nb-NO" altLang="nb-NO"/>
          </a:p>
        </p:txBody>
      </p:sp>
      <p:sp>
        <p:nvSpPr>
          <p:cNvPr id="4" name="Plassholder for lysbildenummer 3">
            <a:extLst>
              <a:ext uri="{FF2B5EF4-FFF2-40B4-BE49-F238E27FC236}">
                <a16:creationId xmlns:a16="http://schemas.microsoft.com/office/drawing/2014/main" id="{B3374D2B-2261-4D4A-9E41-3BC2AA0F430E}"/>
              </a:ext>
            </a:extLst>
          </p:cNvPr>
          <p:cNvSpPr>
            <a:spLocks noGrp="1"/>
          </p:cNvSpPr>
          <p:nvPr>
            <p:ph type="sldNum" sz="quarter" idx="12"/>
          </p:nvPr>
        </p:nvSpPr>
        <p:spPr/>
        <p:txBody>
          <a:bodyPr/>
          <a:lstStyle>
            <a:lvl1pPr>
              <a:defRPr/>
            </a:lvl1pPr>
          </a:lstStyle>
          <a:p>
            <a:fld id="{3C74C0D2-C41D-4C17-8095-4C9C463A19F2}" type="slidenum">
              <a:rPr lang="nb-NO" altLang="nb-NO"/>
              <a:pPr/>
              <a:t>‹#›</a:t>
            </a:fld>
            <a:endParaRPr lang="nb-NO" altLang="nb-NO"/>
          </a:p>
        </p:txBody>
      </p:sp>
    </p:spTree>
    <p:extLst>
      <p:ext uri="{BB962C8B-B14F-4D97-AF65-F5344CB8AC3E}">
        <p14:creationId xmlns:p14="http://schemas.microsoft.com/office/powerpoint/2010/main" val="153353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C5A4B0-5177-4326-95C8-1ABB7318439C}"/>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BF2654E-55A3-4A9B-AE5A-EF7316ADB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7AF6124-393E-41BB-AD3B-31C12A4020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8ACED10-0E5F-41A8-9513-F7F161B6F2B3}"/>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1C69549B-9CCA-45D2-9972-0382B6F30CAA}"/>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3BF8A129-1543-4D8E-BED3-114CFBD05D77}"/>
              </a:ext>
            </a:extLst>
          </p:cNvPr>
          <p:cNvSpPr>
            <a:spLocks noGrp="1"/>
          </p:cNvSpPr>
          <p:nvPr>
            <p:ph type="sldNum" sz="quarter" idx="12"/>
          </p:nvPr>
        </p:nvSpPr>
        <p:spPr/>
        <p:txBody>
          <a:bodyPr/>
          <a:lstStyle>
            <a:lvl1pPr>
              <a:defRPr/>
            </a:lvl1pPr>
          </a:lstStyle>
          <a:p>
            <a:fld id="{84121B80-4396-430C-97AF-E0370FCB619C}" type="slidenum">
              <a:rPr lang="nb-NO" altLang="nb-NO"/>
              <a:pPr/>
              <a:t>‹#›</a:t>
            </a:fld>
            <a:endParaRPr lang="nb-NO" altLang="nb-NO"/>
          </a:p>
        </p:txBody>
      </p:sp>
    </p:spTree>
    <p:extLst>
      <p:ext uri="{BB962C8B-B14F-4D97-AF65-F5344CB8AC3E}">
        <p14:creationId xmlns:p14="http://schemas.microsoft.com/office/powerpoint/2010/main" val="40583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306BD1-6FFD-45DD-8524-60C73BEA8F0D}"/>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A31459A-1E29-4A06-9935-CA003A233D4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7558CA76-6D8D-48E5-98B3-EB59250F01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20DD873E-0B2C-4AF4-9092-3956753E6279}"/>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a16="http://schemas.microsoft.com/office/drawing/2014/main" id="{712936EE-6D6B-42E3-878F-475147277E14}"/>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a16="http://schemas.microsoft.com/office/drawing/2014/main" id="{CDA57921-7128-4AA6-98BA-0EDC3CA728BF}"/>
              </a:ext>
            </a:extLst>
          </p:cNvPr>
          <p:cNvSpPr>
            <a:spLocks noGrp="1"/>
          </p:cNvSpPr>
          <p:nvPr>
            <p:ph type="sldNum" sz="quarter" idx="12"/>
          </p:nvPr>
        </p:nvSpPr>
        <p:spPr/>
        <p:txBody>
          <a:bodyPr/>
          <a:lstStyle>
            <a:lvl1pPr>
              <a:defRPr/>
            </a:lvl1pPr>
          </a:lstStyle>
          <a:p>
            <a:fld id="{87E370B1-57E1-4DC8-8039-735EC4F77E17}" type="slidenum">
              <a:rPr lang="nb-NO" altLang="nb-NO"/>
              <a:pPr/>
              <a:t>‹#›</a:t>
            </a:fld>
            <a:endParaRPr lang="nb-NO" altLang="nb-NO"/>
          </a:p>
        </p:txBody>
      </p:sp>
    </p:spTree>
    <p:extLst>
      <p:ext uri="{BB962C8B-B14F-4D97-AF65-F5344CB8AC3E}">
        <p14:creationId xmlns:p14="http://schemas.microsoft.com/office/powerpoint/2010/main" val="21164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81EBC59-E852-4A9E-B73A-17D5AEFF063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Rectangle 3">
            <a:extLst>
              <a:ext uri="{FF2B5EF4-FFF2-40B4-BE49-F238E27FC236}">
                <a16:creationId xmlns:a16="http://schemas.microsoft.com/office/drawing/2014/main" id="{87D5A1C8-A900-46D4-B2C0-B1CAEF8DF82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7345FE22-B2A2-46E0-A668-3BB12AAA8D2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b-NO" altLang="nb-NO"/>
          </a:p>
        </p:txBody>
      </p:sp>
      <p:sp>
        <p:nvSpPr>
          <p:cNvPr id="1029" name="Rectangle 5">
            <a:extLst>
              <a:ext uri="{FF2B5EF4-FFF2-40B4-BE49-F238E27FC236}">
                <a16:creationId xmlns:a16="http://schemas.microsoft.com/office/drawing/2014/main" id="{4E1861CE-E2C4-4735-8F03-D6025C539AC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ltLang="nb-NO"/>
          </a:p>
        </p:txBody>
      </p:sp>
      <p:sp>
        <p:nvSpPr>
          <p:cNvPr id="1030" name="Rectangle 6">
            <a:extLst>
              <a:ext uri="{FF2B5EF4-FFF2-40B4-BE49-F238E27FC236}">
                <a16:creationId xmlns:a16="http://schemas.microsoft.com/office/drawing/2014/main" id="{46549920-3E52-483E-98E6-2823162965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00E1600-5E2F-44C1-8D24-B893CC6A39B6}" type="slidenum">
              <a:rPr lang="nb-NO" altLang="nb-NO"/>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ranett.unn.no/forbedring/category4411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O-LOhenvendelser@unn.no" TargetMode="External"/><Relationship Id="rId4" Type="http://schemas.openxmlformats.org/officeDocument/2006/relationships/hyperlink" Target="mailto:ole-martin.andersen@unn.no"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hyperlink" Target="https://pasientsikkerhetsprogrammet.no/forbedringskunnskap/forbedringsarbeid/her-kan-du-laste-ned-forbedringsguiden/_/attachment/inline/c4726dfa-407b-49c8-b141-6ee3ff384871:c32236efd604d926b9803254ff6ca25121108570/forbedringsguiden-juli-2018-lavoppl.pdf" TargetMode="External"/><Relationship Id="rId3" Type="http://schemas.openxmlformats.org/officeDocument/2006/relationships/image" Target="../media/image1.emf"/><Relationship Id="rId7" Type="http://schemas.openxmlformats.org/officeDocument/2006/relationships/image" Target="../media/image5.emf"/><Relationship Id="rId12" Type="http://schemas.openxmlformats.org/officeDocument/2006/relationships/hyperlink" Target="https://intranett.unn.no/forbedring/category44110.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hyperlink" Target="https://unn.no/Documents/Kontinuerlig%20forbedring/maler%20og%20skjemaer/PDSA-sirkel%20sm&#229;skalatest.pptx" TargetMode="External"/><Relationship Id="rId5" Type="http://schemas.openxmlformats.org/officeDocument/2006/relationships/image" Target="../media/image3.emf"/><Relationship Id="rId15" Type="http://schemas.openxmlformats.org/officeDocument/2006/relationships/image" Target="../media/image10.png"/><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 Id="rId1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rioriteringsmatris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DSA-sirkel%20sm&#229;skalatest.pdf" TargetMode="External"/><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Ellipse 6">
            <a:hlinkClick r:id="rId3"/>
            <a:extLst>
              <a:ext uri="{FF2B5EF4-FFF2-40B4-BE49-F238E27FC236}">
                <a16:creationId xmlns:a16="http://schemas.microsoft.com/office/drawing/2014/main" id="{9CD66318-2555-43BE-8F3F-478DDDB76022}"/>
              </a:ext>
            </a:extLst>
          </p:cNvPr>
          <p:cNvSpPr/>
          <p:nvPr/>
        </p:nvSpPr>
        <p:spPr>
          <a:xfrm>
            <a:off x="1287252" y="476672"/>
            <a:ext cx="6552728" cy="6264696"/>
          </a:xfrm>
          <a:prstGeom prst="ellipse">
            <a:avLst/>
          </a:prstGeom>
          <a:solidFill>
            <a:srgbClr val="4F81BD">
              <a:alpha val="24000"/>
            </a:srgbClr>
          </a:solidFill>
          <a:ln w="25400" cap="flat" cmpd="sng" algn="ctr">
            <a:solidFill>
              <a:srgbClr val="4F81BD">
                <a:shade val="50000"/>
                <a:alpha val="11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sz="7200" b="1" i="0" u="none" strike="noStrike" kern="0" cap="none" spc="0" normalizeH="0" baseline="0" noProof="0" dirty="0">
                <a:ln>
                  <a:noFill/>
                </a:ln>
                <a:solidFill>
                  <a:schemeClr val="bg1">
                    <a:alpha val="39000"/>
                  </a:schemeClr>
                </a:solidFill>
                <a:effectLst/>
                <a:uLnTx/>
                <a:uFillTx/>
                <a:latin typeface="Calibri"/>
                <a:ea typeface="+mn-ea"/>
                <a:cs typeface="+mn-cs"/>
              </a:rPr>
              <a:t>For</a:t>
            </a:r>
            <a:r>
              <a:rPr kumimoji="0" lang="nb-NO" sz="7200" b="1" i="1" u="none" strike="noStrike" kern="0" cap="none" spc="0" normalizeH="0" baseline="0" noProof="0" dirty="0">
                <a:ln>
                  <a:noFill/>
                </a:ln>
                <a:solidFill>
                  <a:schemeClr val="bg1">
                    <a:alpha val="39000"/>
                  </a:schemeClr>
                </a:solidFill>
                <a:effectLst/>
                <a:uLnTx/>
                <a:uFillTx/>
                <a:latin typeface="Calibri"/>
                <a:ea typeface="+mn-ea"/>
                <a:cs typeface="+mn-cs"/>
              </a:rPr>
              <a:t>B</a:t>
            </a:r>
            <a:r>
              <a:rPr kumimoji="0" lang="nb-NO" sz="7200" b="1" i="0" u="none" strike="noStrike" kern="0" cap="none" spc="0" normalizeH="0" baseline="0" noProof="0" dirty="0">
                <a:ln>
                  <a:noFill/>
                </a:ln>
                <a:solidFill>
                  <a:schemeClr val="bg1">
                    <a:alpha val="39000"/>
                  </a:schemeClr>
                </a:solidFill>
                <a:effectLst/>
                <a:uLnTx/>
                <a:uFillTx/>
                <a:latin typeface="Calibri"/>
                <a:ea typeface="+mn-ea"/>
                <a:cs typeface="+mn-cs"/>
              </a:rPr>
              <a:t>edring</a:t>
            </a:r>
            <a:r>
              <a:rPr kumimoji="0" lang="nb-NO" sz="1600" b="1" i="0" u="none" strike="noStrike" kern="0" cap="none" spc="0" normalizeH="0" baseline="0" noProof="0" dirty="0">
                <a:ln>
                  <a:noFill/>
                </a:ln>
                <a:solidFill>
                  <a:prstClr val="white"/>
                </a:solidFill>
                <a:effectLst/>
                <a:uLnTx/>
                <a:uFillTx/>
                <a:latin typeface="Calibri"/>
                <a:ea typeface="+mn-ea"/>
                <a:cs typeface="+mn-cs"/>
              </a:rPr>
              <a:t> </a:t>
            </a:r>
          </a:p>
        </p:txBody>
      </p:sp>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a:xfrm>
            <a:off x="417984" y="-94828"/>
            <a:ext cx="8291264" cy="1143000"/>
          </a:xfrm>
        </p:spPr>
        <p:txBody>
          <a:bodyPr/>
          <a:lstStyle/>
          <a:p>
            <a:r>
              <a:rPr lang="nb-NO" sz="3200" dirty="0"/>
              <a:t>Veileder til ny handlingsplan etter </a:t>
            </a:r>
            <a:r>
              <a:rPr lang="nb-NO" sz="3200" dirty="0" err="1"/>
              <a:t>ForBedring</a:t>
            </a:r>
            <a:endParaRPr lang="nb-NO" sz="3200" dirty="0"/>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880864" y="1052736"/>
            <a:ext cx="8229600" cy="5112568"/>
          </a:xfrm>
          <a:noFill/>
        </p:spPr>
        <p:txBody>
          <a:bodyPr/>
          <a:lstStyle/>
          <a:p>
            <a:pPr marL="0" indent="0">
              <a:buNone/>
            </a:pPr>
            <a:r>
              <a:rPr lang="nb-NO" sz="1600" dirty="0"/>
              <a:t>Denne veilederen gir en kort innføring i bruken av ny handlingsplan som skal følge opp resultatene fra spørreundersøkelsen i </a:t>
            </a:r>
            <a:r>
              <a:rPr lang="nb-NO" sz="1600" dirty="0" err="1"/>
              <a:t>ForBedring</a:t>
            </a:r>
            <a:endParaRPr lang="nb-NO" sz="1600" dirty="0"/>
          </a:p>
          <a:p>
            <a:pPr marL="0" indent="0">
              <a:buNone/>
            </a:pPr>
            <a:endParaRPr lang="nb-NO" sz="1600" dirty="0"/>
          </a:p>
          <a:p>
            <a:pPr marL="0" indent="0">
              <a:buNone/>
            </a:pPr>
            <a:r>
              <a:rPr lang="nb-NO" sz="1600" dirty="0"/>
              <a:t>Det forutsettes at man i fellesskap har gått igjennom resultatene fra undersøkelsen og identifisert forbedrings- og bevaringsområder før man går i gang med selve forbedringsarbeidet</a:t>
            </a:r>
          </a:p>
          <a:p>
            <a:pPr marL="0" indent="0">
              <a:buNone/>
            </a:pPr>
            <a:endParaRPr lang="nb-NO" sz="1600" dirty="0"/>
          </a:p>
          <a:p>
            <a:pPr marL="0" indent="0">
              <a:buNone/>
            </a:pPr>
            <a:r>
              <a:rPr lang="nb-NO" sz="1600" dirty="0"/>
              <a:t>Selve malen finner du på side 2. Deretter følger en kort forklaring til de 7 stegene i metodikken. For mer inngående forklaringer vises det til «Forbedringsguiden» (I trygge hender 24/7)</a:t>
            </a:r>
          </a:p>
          <a:p>
            <a:pPr marL="0" indent="0">
              <a:buNone/>
            </a:pPr>
            <a:endParaRPr lang="nb-NO" sz="1600" dirty="0"/>
          </a:p>
          <a:p>
            <a:pPr marL="0" indent="0">
              <a:buNone/>
            </a:pPr>
            <a:r>
              <a:rPr lang="nb-NO" sz="1600" dirty="0"/>
              <a:t>Har du spørsmål eller tilbakemeldinger til handlingsplanmalen, veilederen eller </a:t>
            </a:r>
            <a:r>
              <a:rPr lang="nb-NO" sz="1600" dirty="0" err="1"/>
              <a:t>ForBedring</a:t>
            </a:r>
            <a:r>
              <a:rPr lang="nb-NO" sz="1600" dirty="0"/>
              <a:t> generelt kan disse rettes til:</a:t>
            </a:r>
          </a:p>
          <a:p>
            <a:pPr marL="0" indent="0">
              <a:buNone/>
            </a:pPr>
            <a:r>
              <a:rPr lang="nb-NO" sz="1600" b="1" dirty="0">
                <a:hlinkClick r:id="rId4"/>
              </a:rPr>
              <a:t>ole-martin.andersen@unn.no</a:t>
            </a:r>
            <a:r>
              <a:rPr lang="nb-NO" sz="1600" b="1" dirty="0"/>
              <a:t> </a:t>
            </a:r>
            <a:r>
              <a:rPr lang="nb-NO" sz="1600" dirty="0"/>
              <a:t>eller</a:t>
            </a:r>
            <a:r>
              <a:rPr lang="nb-NO" sz="1600" b="1" dirty="0"/>
              <a:t> </a:t>
            </a:r>
            <a:r>
              <a:rPr lang="nb-NO" sz="1600" b="1" dirty="0">
                <a:hlinkClick r:id="rId5"/>
              </a:rPr>
              <a:t>PO-LOhenvendelser@unn.no</a:t>
            </a:r>
            <a:endParaRPr lang="nb-NO" sz="1600" b="1" dirty="0"/>
          </a:p>
          <a:p>
            <a:pPr marL="0" indent="0">
              <a:buNone/>
            </a:pPr>
            <a:endParaRPr lang="nb-NO" sz="1600" dirty="0"/>
          </a:p>
          <a:p>
            <a:pPr marL="0" indent="0">
              <a:buNone/>
            </a:pPr>
            <a:r>
              <a:rPr lang="nb-NO" sz="1600" dirty="0"/>
              <a:t>Merk!</a:t>
            </a:r>
          </a:p>
          <a:p>
            <a:pPr marL="0" indent="0">
              <a:buNone/>
            </a:pPr>
            <a:r>
              <a:rPr lang="nb-NO" sz="1600" dirty="0"/>
              <a:t>Bruken av den nye handlingsplanen vil bli særlig evaluert og tilbakemeldinger fra dere vil inngå i denne evalueringen</a:t>
            </a:r>
          </a:p>
          <a:p>
            <a:pPr marL="0" indent="0">
              <a:buNone/>
            </a:pPr>
            <a:endParaRPr lang="nb-NO" sz="1600" dirty="0"/>
          </a:p>
        </p:txBody>
      </p:sp>
    </p:spTree>
    <p:extLst>
      <p:ext uri="{BB962C8B-B14F-4D97-AF65-F5344CB8AC3E}">
        <p14:creationId xmlns:p14="http://schemas.microsoft.com/office/powerpoint/2010/main" val="341151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AFA30B3E-30F7-4AB1-9EC7-652FA6C34C85}"/>
              </a:ext>
            </a:extLst>
          </p:cNvPr>
          <p:cNvPicPr>
            <a:picLocks noChangeAspect="1"/>
          </p:cNvPicPr>
          <p:nvPr/>
        </p:nvPicPr>
        <p:blipFill>
          <a:blip r:embed="rId3"/>
          <a:stretch>
            <a:fillRect/>
          </a:stretch>
        </p:blipFill>
        <p:spPr>
          <a:xfrm>
            <a:off x="3427457" y="1945087"/>
            <a:ext cx="2265927" cy="550525"/>
          </a:xfrm>
          <a:prstGeom prst="rect">
            <a:avLst/>
          </a:prstGeom>
        </p:spPr>
      </p:pic>
      <p:pic>
        <p:nvPicPr>
          <p:cNvPr id="13" name="Bilde 12">
            <a:extLst>
              <a:ext uri="{FF2B5EF4-FFF2-40B4-BE49-F238E27FC236}">
                <a16:creationId xmlns:a16="http://schemas.microsoft.com/office/drawing/2014/main" id="{548A41F2-78CE-4DBC-92C3-BCF8B15613A4}"/>
              </a:ext>
            </a:extLst>
          </p:cNvPr>
          <p:cNvPicPr>
            <a:picLocks noChangeAspect="1"/>
          </p:cNvPicPr>
          <p:nvPr/>
        </p:nvPicPr>
        <p:blipFill>
          <a:blip r:embed="rId4"/>
          <a:stretch>
            <a:fillRect/>
          </a:stretch>
        </p:blipFill>
        <p:spPr>
          <a:xfrm>
            <a:off x="5260408" y="2430851"/>
            <a:ext cx="984725" cy="1230907"/>
          </a:xfrm>
          <a:prstGeom prst="rect">
            <a:avLst/>
          </a:prstGeom>
        </p:spPr>
      </p:pic>
      <p:pic>
        <p:nvPicPr>
          <p:cNvPr id="14" name="Bilde 13">
            <a:extLst>
              <a:ext uri="{FF2B5EF4-FFF2-40B4-BE49-F238E27FC236}">
                <a16:creationId xmlns:a16="http://schemas.microsoft.com/office/drawing/2014/main" id="{589A0699-7140-49E2-BBE0-E795C532E50D}"/>
              </a:ext>
            </a:extLst>
          </p:cNvPr>
          <p:cNvPicPr>
            <a:picLocks noChangeAspect="1"/>
          </p:cNvPicPr>
          <p:nvPr/>
        </p:nvPicPr>
        <p:blipFill>
          <a:blip r:embed="rId5"/>
          <a:stretch>
            <a:fillRect/>
          </a:stretch>
        </p:blipFill>
        <p:spPr>
          <a:xfrm>
            <a:off x="388573" y="2490240"/>
            <a:ext cx="984725" cy="1152128"/>
          </a:xfrm>
          <a:prstGeom prst="rect">
            <a:avLst/>
          </a:prstGeom>
        </p:spPr>
      </p:pic>
      <p:pic>
        <p:nvPicPr>
          <p:cNvPr id="15" name="Bilde 14">
            <a:extLst>
              <a:ext uri="{FF2B5EF4-FFF2-40B4-BE49-F238E27FC236}">
                <a16:creationId xmlns:a16="http://schemas.microsoft.com/office/drawing/2014/main" id="{71A824DE-E1BD-4A1E-BEED-C75242FF3775}"/>
              </a:ext>
            </a:extLst>
          </p:cNvPr>
          <p:cNvPicPr>
            <a:picLocks noChangeAspect="1"/>
          </p:cNvPicPr>
          <p:nvPr/>
        </p:nvPicPr>
        <p:blipFill>
          <a:blip r:embed="rId6"/>
          <a:stretch>
            <a:fillRect/>
          </a:stretch>
        </p:blipFill>
        <p:spPr>
          <a:xfrm>
            <a:off x="1595396" y="2469615"/>
            <a:ext cx="914400" cy="1152727"/>
          </a:xfrm>
          <a:prstGeom prst="rect">
            <a:avLst/>
          </a:prstGeom>
        </p:spPr>
      </p:pic>
      <p:pic>
        <p:nvPicPr>
          <p:cNvPr id="16" name="Bilde 15">
            <a:extLst>
              <a:ext uri="{FF2B5EF4-FFF2-40B4-BE49-F238E27FC236}">
                <a16:creationId xmlns:a16="http://schemas.microsoft.com/office/drawing/2014/main" id="{B030EC72-FFE1-48F6-8D2A-AA8FE8E62CCF}"/>
              </a:ext>
            </a:extLst>
          </p:cNvPr>
          <p:cNvPicPr>
            <a:picLocks noChangeAspect="1"/>
          </p:cNvPicPr>
          <p:nvPr/>
        </p:nvPicPr>
        <p:blipFill>
          <a:blip r:embed="rId7"/>
          <a:stretch>
            <a:fillRect/>
          </a:stretch>
        </p:blipFill>
        <p:spPr>
          <a:xfrm>
            <a:off x="2834736" y="2471470"/>
            <a:ext cx="914399" cy="1163318"/>
          </a:xfrm>
          <a:prstGeom prst="rect">
            <a:avLst/>
          </a:prstGeom>
        </p:spPr>
      </p:pic>
      <p:pic>
        <p:nvPicPr>
          <p:cNvPr id="17" name="Bilde 16">
            <a:extLst>
              <a:ext uri="{FF2B5EF4-FFF2-40B4-BE49-F238E27FC236}">
                <a16:creationId xmlns:a16="http://schemas.microsoft.com/office/drawing/2014/main" id="{14660061-7791-4E62-A474-189AC4822767}"/>
              </a:ext>
            </a:extLst>
          </p:cNvPr>
          <p:cNvPicPr>
            <a:picLocks noChangeAspect="1"/>
          </p:cNvPicPr>
          <p:nvPr/>
        </p:nvPicPr>
        <p:blipFill>
          <a:blip r:embed="rId8"/>
          <a:stretch>
            <a:fillRect/>
          </a:stretch>
        </p:blipFill>
        <p:spPr>
          <a:xfrm>
            <a:off x="4121550" y="2507708"/>
            <a:ext cx="914399" cy="1138135"/>
          </a:xfrm>
          <a:prstGeom prst="rect">
            <a:avLst/>
          </a:prstGeom>
        </p:spPr>
      </p:pic>
      <p:pic>
        <p:nvPicPr>
          <p:cNvPr id="18" name="Bilde 17">
            <a:extLst>
              <a:ext uri="{FF2B5EF4-FFF2-40B4-BE49-F238E27FC236}">
                <a16:creationId xmlns:a16="http://schemas.microsoft.com/office/drawing/2014/main" id="{AD604810-52F2-469B-8CDD-AE6C79DB020D}"/>
              </a:ext>
            </a:extLst>
          </p:cNvPr>
          <p:cNvPicPr>
            <a:picLocks noChangeAspect="1"/>
          </p:cNvPicPr>
          <p:nvPr/>
        </p:nvPicPr>
        <p:blipFill>
          <a:blip r:embed="rId9"/>
          <a:stretch>
            <a:fillRect/>
          </a:stretch>
        </p:blipFill>
        <p:spPr>
          <a:xfrm>
            <a:off x="6469592" y="2398644"/>
            <a:ext cx="984725" cy="1236144"/>
          </a:xfrm>
          <a:prstGeom prst="rect">
            <a:avLst/>
          </a:prstGeom>
        </p:spPr>
      </p:pic>
      <p:pic>
        <p:nvPicPr>
          <p:cNvPr id="19" name="Bilde 18">
            <a:extLst>
              <a:ext uri="{FF2B5EF4-FFF2-40B4-BE49-F238E27FC236}">
                <a16:creationId xmlns:a16="http://schemas.microsoft.com/office/drawing/2014/main" id="{80D9BB5C-467F-459E-8EA2-09D3760BBDDD}"/>
              </a:ext>
            </a:extLst>
          </p:cNvPr>
          <p:cNvPicPr>
            <a:picLocks noChangeAspect="1"/>
          </p:cNvPicPr>
          <p:nvPr/>
        </p:nvPicPr>
        <p:blipFill>
          <a:blip r:embed="rId10"/>
          <a:stretch>
            <a:fillRect/>
          </a:stretch>
        </p:blipFill>
        <p:spPr>
          <a:xfrm>
            <a:off x="7756406" y="2412378"/>
            <a:ext cx="1017711" cy="1224434"/>
          </a:xfrm>
          <a:prstGeom prst="rect">
            <a:avLst/>
          </a:prstGeom>
        </p:spPr>
      </p:pic>
      <p:graphicFrame>
        <p:nvGraphicFramePr>
          <p:cNvPr id="23" name="Tabell 22">
            <a:extLst>
              <a:ext uri="{FF2B5EF4-FFF2-40B4-BE49-F238E27FC236}">
                <a16:creationId xmlns:a16="http://schemas.microsoft.com/office/drawing/2014/main" id="{23B04F5B-17A2-4EF2-9AB0-3546CF970184}"/>
              </a:ext>
            </a:extLst>
          </p:cNvPr>
          <p:cNvGraphicFramePr>
            <a:graphicFrameLocks noGrp="1"/>
          </p:cNvGraphicFramePr>
          <p:nvPr>
            <p:extLst>
              <p:ext uri="{D42A27DB-BD31-4B8C-83A1-F6EECF244321}">
                <p14:modId xmlns:p14="http://schemas.microsoft.com/office/powerpoint/2010/main" val="4219996019"/>
              </p:ext>
            </p:extLst>
          </p:nvPr>
        </p:nvGraphicFramePr>
        <p:xfrm>
          <a:off x="259292" y="3677078"/>
          <a:ext cx="8688043" cy="2920272"/>
        </p:xfrm>
        <a:graphic>
          <a:graphicData uri="http://schemas.openxmlformats.org/drawingml/2006/table">
            <a:tbl>
              <a:tblPr firstRow="1" bandRow="1">
                <a:tableStyleId>{F5AB1C69-6EDB-4FF4-983F-18BD219EF322}</a:tableStyleId>
              </a:tblPr>
              <a:tblGrid>
                <a:gridCol w="1241149">
                  <a:extLst>
                    <a:ext uri="{9D8B030D-6E8A-4147-A177-3AD203B41FA5}">
                      <a16:colId xmlns:a16="http://schemas.microsoft.com/office/drawing/2014/main" val="2810472058"/>
                    </a:ext>
                  </a:extLst>
                </a:gridCol>
                <a:gridCol w="1241149">
                  <a:extLst>
                    <a:ext uri="{9D8B030D-6E8A-4147-A177-3AD203B41FA5}">
                      <a16:colId xmlns:a16="http://schemas.microsoft.com/office/drawing/2014/main" val="4253240732"/>
                    </a:ext>
                  </a:extLst>
                </a:gridCol>
                <a:gridCol w="1241149">
                  <a:extLst>
                    <a:ext uri="{9D8B030D-6E8A-4147-A177-3AD203B41FA5}">
                      <a16:colId xmlns:a16="http://schemas.microsoft.com/office/drawing/2014/main" val="23607719"/>
                    </a:ext>
                  </a:extLst>
                </a:gridCol>
                <a:gridCol w="1241149">
                  <a:extLst>
                    <a:ext uri="{9D8B030D-6E8A-4147-A177-3AD203B41FA5}">
                      <a16:colId xmlns:a16="http://schemas.microsoft.com/office/drawing/2014/main" val="720574959"/>
                    </a:ext>
                  </a:extLst>
                </a:gridCol>
                <a:gridCol w="1241149">
                  <a:extLst>
                    <a:ext uri="{9D8B030D-6E8A-4147-A177-3AD203B41FA5}">
                      <a16:colId xmlns:a16="http://schemas.microsoft.com/office/drawing/2014/main" val="1185589768"/>
                    </a:ext>
                  </a:extLst>
                </a:gridCol>
                <a:gridCol w="1241149">
                  <a:extLst>
                    <a:ext uri="{9D8B030D-6E8A-4147-A177-3AD203B41FA5}">
                      <a16:colId xmlns:a16="http://schemas.microsoft.com/office/drawing/2014/main" val="846375216"/>
                    </a:ext>
                  </a:extLst>
                </a:gridCol>
                <a:gridCol w="1241149">
                  <a:extLst>
                    <a:ext uri="{9D8B030D-6E8A-4147-A177-3AD203B41FA5}">
                      <a16:colId xmlns:a16="http://schemas.microsoft.com/office/drawing/2014/main" val="1770061957"/>
                    </a:ext>
                  </a:extLst>
                </a:gridCol>
              </a:tblGrid>
              <a:tr h="690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900" b="0" dirty="0">
                          <a:solidFill>
                            <a:schemeClr val="tx1"/>
                          </a:solidFill>
                        </a:rPr>
                        <a:t>Identifiser område(r) som ønskes forbedret/bevart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Avklar hvem som skal jobbe med saken. Én ansatt settes som ansvarlig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Sett konkret mål man ønsker å oppnå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Definer indikatorer som forteller om man oppnår ønsket mål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Identifiser konkrete tiltak.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Test om tiltaket gir ønsket effekt i en::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900" b="0" dirty="0">
                          <a:solidFill>
                            <a:schemeClr val="accent6"/>
                          </a:solidFill>
                          <a:hlinkClick r:id="rId11">
                            <a:extLst>
                              <a:ext uri="{A12FA001-AC4F-418D-AE19-62706E023703}">
                                <ahyp:hlinkClr xmlns:ahyp="http://schemas.microsoft.com/office/drawing/2018/hyperlinkcolor" val="tx"/>
                              </a:ext>
                            </a:extLst>
                          </a:hlinkClick>
                        </a:rPr>
                        <a:t>SMÅSKALATEST</a:t>
                      </a:r>
                      <a:endParaRPr lang="nb-NO" sz="900" b="0" dirty="0">
                        <a:solidFill>
                          <a:schemeClr val="accent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Vellykket tiltak implementert </a:t>
                      </a:r>
                    </a:p>
                    <a:p>
                      <a:r>
                        <a:rPr lang="nb-NO" sz="900" b="0" dirty="0" err="1">
                          <a:solidFill>
                            <a:schemeClr val="tx1"/>
                          </a:solidFill>
                        </a:rPr>
                        <a:t>fom</a:t>
                      </a:r>
                      <a:r>
                        <a:rPr lang="nb-NO" sz="900" b="0" dirty="0">
                          <a:solidFill>
                            <a:schemeClr val="tx1"/>
                          </a:solidFill>
                        </a:rPr>
                        <a:t>. dato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299491647"/>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6226364"/>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603012"/>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9742373"/>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9439055"/>
                  </a:ext>
                </a:extLst>
              </a:tr>
            </a:tbl>
          </a:graphicData>
        </a:graphic>
      </p:graphicFrame>
      <p:sp>
        <p:nvSpPr>
          <p:cNvPr id="25" name="Ellipse 24">
            <a:hlinkClick r:id="rId12"/>
            <a:extLst>
              <a:ext uri="{FF2B5EF4-FFF2-40B4-BE49-F238E27FC236}">
                <a16:creationId xmlns:a16="http://schemas.microsoft.com/office/drawing/2014/main" id="{9CD66318-2555-43BE-8F3F-478DDDB76022}"/>
              </a:ext>
            </a:extLst>
          </p:cNvPr>
          <p:cNvSpPr/>
          <p:nvPr/>
        </p:nvSpPr>
        <p:spPr>
          <a:xfrm>
            <a:off x="259292" y="127771"/>
            <a:ext cx="1730893" cy="1617705"/>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b="1" i="0" u="none" strike="noStrike" kern="0" cap="none" spc="0" normalizeH="0" baseline="0" noProof="0" dirty="0">
                <a:ln>
                  <a:noFill/>
                </a:ln>
                <a:solidFill>
                  <a:prstClr val="white"/>
                </a:solidFill>
                <a:effectLst/>
                <a:uLnTx/>
                <a:uFillTx/>
                <a:latin typeface="Calibri"/>
                <a:ea typeface="+mn-ea"/>
                <a:cs typeface="+mn-cs"/>
              </a:rPr>
              <a:t>For</a:t>
            </a:r>
            <a:r>
              <a:rPr kumimoji="0" lang="nb-NO" b="1" i="1" u="none" strike="noStrike" kern="0" cap="none" spc="0" normalizeH="0" baseline="0" noProof="0" dirty="0">
                <a:ln>
                  <a:noFill/>
                </a:ln>
                <a:solidFill>
                  <a:srgbClr val="F79646"/>
                </a:solidFill>
                <a:effectLst/>
                <a:uLnTx/>
                <a:uFillTx/>
                <a:latin typeface="Calibri"/>
                <a:ea typeface="+mn-ea"/>
                <a:cs typeface="+mn-cs"/>
              </a:rPr>
              <a:t>B</a:t>
            </a:r>
            <a:r>
              <a:rPr kumimoji="0" lang="nb-NO" b="1" i="0" u="none" strike="noStrike" kern="0" cap="none" spc="0" normalizeH="0" baseline="0" noProof="0" dirty="0">
                <a:ln>
                  <a:noFill/>
                </a:ln>
                <a:solidFill>
                  <a:prstClr val="white"/>
                </a:solidFill>
                <a:effectLst/>
                <a:uLnTx/>
                <a:uFillTx/>
                <a:latin typeface="Calibri"/>
                <a:ea typeface="+mn-ea"/>
                <a:cs typeface="+mn-cs"/>
              </a:rPr>
              <a:t>edring</a:t>
            </a:r>
            <a:r>
              <a:rPr kumimoji="0" lang="nb-NO" sz="1600" b="1" i="0" u="none" strike="noStrike" kern="0" cap="none" spc="0" normalizeH="0" baseline="0" noProof="0" dirty="0">
                <a:ln>
                  <a:noFill/>
                </a:ln>
                <a:solidFill>
                  <a:prstClr val="white"/>
                </a:solidFill>
                <a:effectLst/>
                <a:uLnTx/>
                <a:uFillTx/>
                <a:latin typeface="Calibri"/>
                <a:ea typeface="+mn-ea"/>
                <a:cs typeface="+mn-cs"/>
              </a:rPr>
              <a:t> </a:t>
            </a:r>
          </a:p>
        </p:txBody>
      </p:sp>
      <p:sp>
        <p:nvSpPr>
          <p:cNvPr id="26" name="Tittel 1">
            <a:extLst>
              <a:ext uri="{FF2B5EF4-FFF2-40B4-BE49-F238E27FC236}">
                <a16:creationId xmlns:a16="http://schemas.microsoft.com/office/drawing/2014/main" id="{7454E9BB-ED4F-4DEC-8C14-2A03E6F1EA8F}"/>
              </a:ext>
            </a:extLst>
          </p:cNvPr>
          <p:cNvSpPr>
            <a:spLocks noGrp="1"/>
          </p:cNvSpPr>
          <p:nvPr>
            <p:ph type="title"/>
          </p:nvPr>
        </p:nvSpPr>
        <p:spPr>
          <a:xfrm>
            <a:off x="1878645" y="226516"/>
            <a:ext cx="5363553" cy="493431"/>
          </a:xfrm>
        </p:spPr>
        <p:txBody>
          <a:bodyPr/>
          <a:lstStyle/>
          <a:p>
            <a:r>
              <a:rPr lang="nb-NO" sz="2000" b="1" dirty="0"/>
              <a:t>Handlingsplan - ForBedring</a:t>
            </a:r>
          </a:p>
        </p:txBody>
      </p:sp>
      <p:pic>
        <p:nvPicPr>
          <p:cNvPr id="2" name="Bilde 1">
            <a:hlinkClick r:id="rId13"/>
            <a:extLst>
              <a:ext uri="{FF2B5EF4-FFF2-40B4-BE49-F238E27FC236}">
                <a16:creationId xmlns:a16="http://schemas.microsoft.com/office/drawing/2014/main" id="{AD1F7009-155A-48C5-966E-55F997B23E96}"/>
              </a:ext>
            </a:extLst>
          </p:cNvPr>
          <p:cNvPicPr>
            <a:picLocks noChangeAspect="1"/>
          </p:cNvPicPr>
          <p:nvPr/>
        </p:nvPicPr>
        <p:blipFill>
          <a:blip r:embed="rId14"/>
          <a:stretch>
            <a:fillRect/>
          </a:stretch>
        </p:blipFill>
        <p:spPr>
          <a:xfrm>
            <a:off x="7537050" y="154997"/>
            <a:ext cx="1237067" cy="1727073"/>
          </a:xfrm>
          <a:prstGeom prst="rect">
            <a:avLst/>
          </a:prstGeom>
        </p:spPr>
      </p:pic>
      <p:sp>
        <p:nvSpPr>
          <p:cNvPr id="20" name="Pil: bøyd oppover 19">
            <a:extLst>
              <a:ext uri="{FF2B5EF4-FFF2-40B4-BE49-F238E27FC236}">
                <a16:creationId xmlns:a16="http://schemas.microsoft.com/office/drawing/2014/main" id="{F609507C-5E8C-4F10-A6E3-D4EED27C2884}"/>
              </a:ext>
            </a:extLst>
          </p:cNvPr>
          <p:cNvSpPr/>
          <p:nvPr/>
        </p:nvSpPr>
        <p:spPr>
          <a:xfrm flipH="1" flipV="1">
            <a:off x="13298" y="1931363"/>
            <a:ext cx="8976541" cy="7949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b-NO"/>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nb-NO">
              <a:solidFill>
                <a:schemeClr val="tx1"/>
              </a:solidFill>
            </a:endParaRPr>
          </a:p>
        </p:txBody>
      </p:sp>
      <p:pic>
        <p:nvPicPr>
          <p:cNvPr id="33" name="Bilde 32"/>
          <p:cNvPicPr>
            <a:picLocks noChangeAspect="1"/>
          </p:cNvPicPr>
          <p:nvPr/>
        </p:nvPicPr>
        <p:blipFill>
          <a:blip r:embed="rId15"/>
          <a:stretch>
            <a:fillRect/>
          </a:stretch>
        </p:blipFill>
        <p:spPr>
          <a:xfrm>
            <a:off x="6465540" y="2412379"/>
            <a:ext cx="994726" cy="994726"/>
          </a:xfrm>
          <a:prstGeom prst="rect">
            <a:avLst/>
          </a:prstGeom>
        </p:spPr>
      </p:pic>
      <p:sp>
        <p:nvSpPr>
          <p:cNvPr id="21" name="Tittel 1">
            <a:extLst>
              <a:ext uri="{FF2B5EF4-FFF2-40B4-BE49-F238E27FC236}">
                <a16:creationId xmlns:a16="http://schemas.microsoft.com/office/drawing/2014/main" id="{7454E9BB-ED4F-4DEC-8C14-2A03E6F1EA8F}"/>
              </a:ext>
            </a:extLst>
          </p:cNvPr>
          <p:cNvSpPr txBox="1">
            <a:spLocks/>
          </p:cNvSpPr>
          <p:nvPr/>
        </p:nvSpPr>
        <p:spPr bwMode="auto">
          <a:xfrm>
            <a:off x="2102654" y="661884"/>
            <a:ext cx="5158002" cy="72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a:r>
              <a:rPr lang="nb-NO" sz="1400" dirty="0"/>
              <a:t>Enhetens navn: (+ kostnadssted)</a:t>
            </a:r>
            <a:br>
              <a:rPr lang="nb-NO" sz="1400" dirty="0"/>
            </a:br>
            <a:r>
              <a:rPr lang="nb-NO" sz="1400" dirty="0"/>
              <a:t>Ansvarlig leder:</a:t>
            </a:r>
          </a:p>
        </p:txBody>
      </p:sp>
    </p:spTree>
    <p:extLst>
      <p:ext uri="{BB962C8B-B14F-4D97-AF65-F5344CB8AC3E}">
        <p14:creationId xmlns:p14="http://schemas.microsoft.com/office/powerpoint/2010/main" val="236568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p:txBody>
          <a:bodyPr/>
          <a:lstStyle/>
          <a:p>
            <a:r>
              <a:rPr lang="nb-NO" dirty="0"/>
              <a:t>Forstå problemet</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457200" y="1414764"/>
            <a:ext cx="8229600" cy="4925144"/>
          </a:xfrm>
        </p:spPr>
        <p:txBody>
          <a:bodyPr/>
          <a:lstStyle/>
          <a:p>
            <a:r>
              <a:rPr lang="nb-NO" sz="2000" dirty="0"/>
              <a:t>Forbedrings- og bevaringsområder for enheten er nå valgt</a:t>
            </a:r>
          </a:p>
          <a:p>
            <a:r>
              <a:rPr lang="nb-NO" sz="2000" dirty="0"/>
              <a:t>Grovsorter disse inn i problemstillinger:</a:t>
            </a:r>
          </a:p>
          <a:p>
            <a:pPr lvl="1"/>
            <a:r>
              <a:rPr lang="nb-NO" sz="1600" dirty="0"/>
              <a:t>Som det er mulig å gjøre noe med selv (det som er håndterbart for enheten)</a:t>
            </a:r>
          </a:p>
          <a:p>
            <a:pPr lvl="1"/>
            <a:r>
              <a:rPr lang="nb-NO" sz="1600" dirty="0"/>
              <a:t>Som eventuelt må håndteres av andre/sammen med andre eller først behandles på annen måte (f.eks. følges opp av leder/lederteam, TV og VO)</a:t>
            </a:r>
          </a:p>
          <a:p>
            <a:r>
              <a:rPr lang="nb-NO" sz="2000" dirty="0"/>
              <a:t>Gå videre med de håndterbare problemstillingene og velg ut hvilke dere vurderer det er viktig å gå videre med</a:t>
            </a:r>
          </a:p>
          <a:p>
            <a:r>
              <a:rPr lang="nb-NO" sz="2000" dirty="0"/>
              <a:t>Analyser: Gå inn i hver enkelt av de prioriterte problemstillingene og finn ut mer om de underliggende utfordringene. Hvorfor er det et problem, for hvem og på hvilken måte? Hva er potensielle hindringer?</a:t>
            </a:r>
          </a:p>
          <a:p>
            <a:r>
              <a:rPr lang="nb-NO" sz="2000" dirty="0"/>
              <a:t>Problemstillinger som må løftes ut av enheten skriftliggjøres og vurderes av leder/lederteam for videre behandling</a:t>
            </a:r>
          </a:p>
        </p:txBody>
      </p:sp>
      <p:pic>
        <p:nvPicPr>
          <p:cNvPr id="6" name="Bilde 5">
            <a:extLst>
              <a:ext uri="{FF2B5EF4-FFF2-40B4-BE49-F238E27FC236}">
                <a16:creationId xmlns:a16="http://schemas.microsoft.com/office/drawing/2014/main" id="{32F305F8-02AB-4302-9982-E718F6BEF83F}"/>
              </a:ext>
            </a:extLst>
          </p:cNvPr>
          <p:cNvPicPr>
            <a:picLocks noChangeAspect="1"/>
          </p:cNvPicPr>
          <p:nvPr/>
        </p:nvPicPr>
        <p:blipFill>
          <a:blip r:embed="rId3"/>
          <a:stretch>
            <a:fillRect/>
          </a:stretch>
        </p:blipFill>
        <p:spPr>
          <a:xfrm>
            <a:off x="7956376" y="117966"/>
            <a:ext cx="984725" cy="1152128"/>
          </a:xfrm>
          <a:prstGeom prst="rect">
            <a:avLst/>
          </a:prstGeom>
        </p:spPr>
      </p:pic>
    </p:spTree>
    <p:extLst>
      <p:ext uri="{BB962C8B-B14F-4D97-AF65-F5344CB8AC3E}">
        <p14:creationId xmlns:p14="http://schemas.microsoft.com/office/powerpoint/2010/main" val="134356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6C3F7-9103-4E20-9E7D-061F764FBA3D}"/>
              </a:ext>
            </a:extLst>
          </p:cNvPr>
          <p:cNvSpPr>
            <a:spLocks noGrp="1"/>
          </p:cNvSpPr>
          <p:nvPr>
            <p:ph type="title"/>
          </p:nvPr>
        </p:nvSpPr>
        <p:spPr>
          <a:xfrm>
            <a:off x="457200" y="274638"/>
            <a:ext cx="7571184" cy="1143000"/>
          </a:xfrm>
        </p:spPr>
        <p:txBody>
          <a:bodyPr/>
          <a:lstStyle/>
          <a:p>
            <a:r>
              <a:rPr lang="nb-NO" dirty="0"/>
              <a:t>Etabler team</a:t>
            </a:r>
          </a:p>
        </p:txBody>
      </p:sp>
      <p:sp>
        <p:nvSpPr>
          <p:cNvPr id="3" name="Plassholder for innhold 2">
            <a:extLst>
              <a:ext uri="{FF2B5EF4-FFF2-40B4-BE49-F238E27FC236}">
                <a16:creationId xmlns:a16="http://schemas.microsoft.com/office/drawing/2014/main" id="{BE700207-4F71-4280-AB91-531431FD5FE7}"/>
              </a:ext>
            </a:extLst>
          </p:cNvPr>
          <p:cNvSpPr>
            <a:spLocks noGrp="1"/>
          </p:cNvSpPr>
          <p:nvPr>
            <p:ph idx="1"/>
          </p:nvPr>
        </p:nvSpPr>
        <p:spPr>
          <a:xfrm>
            <a:off x="457200" y="1600200"/>
            <a:ext cx="8229600" cy="4925144"/>
          </a:xfrm>
        </p:spPr>
        <p:txBody>
          <a:bodyPr/>
          <a:lstStyle/>
          <a:p>
            <a:r>
              <a:rPr lang="nb-NO" sz="2000" dirty="0"/>
              <a:t>Sett sammen forbedringsteam knyttet til hvert av de prioriterte forbedringsområdene </a:t>
            </a:r>
          </a:p>
          <a:p>
            <a:r>
              <a:rPr lang="nb-NO" sz="2000" dirty="0"/>
              <a:t>Sammensetning: Faglig relevant og representativt satt sammen. Dimensjoner etter behov</a:t>
            </a:r>
          </a:p>
          <a:p>
            <a:r>
              <a:rPr lang="nb-NO" sz="2000" dirty="0"/>
              <a:t>Avklar roller i teamet: Én gis i oppgave å lede arbeidet. Øvrige roller med arbeidsoppgaver avklares</a:t>
            </a:r>
          </a:p>
          <a:p>
            <a:r>
              <a:rPr lang="nb-NO" sz="2000" dirty="0"/>
              <a:t>Lag plan for arbeidet: Ta stilling til hva det er man ønsker å oppnå (med utgangspunkt analysen av problemet) og hvilke arbeidsmetoder som skal benyttes for å komme dit</a:t>
            </a:r>
          </a:p>
          <a:p>
            <a:r>
              <a:rPr lang="nb-NO" sz="2000" dirty="0"/>
              <a:t>Ansvarlig leder for enheten sikrer at teamet har tilstrekkelig med tid og resurser til å fullføre forbedringsarbeidet</a:t>
            </a:r>
          </a:p>
        </p:txBody>
      </p:sp>
      <p:pic>
        <p:nvPicPr>
          <p:cNvPr id="5" name="Bilde 4">
            <a:extLst>
              <a:ext uri="{FF2B5EF4-FFF2-40B4-BE49-F238E27FC236}">
                <a16:creationId xmlns:a16="http://schemas.microsoft.com/office/drawing/2014/main" id="{38A8BD7B-6EE7-4A46-9F18-E9EB25775B93}"/>
              </a:ext>
            </a:extLst>
          </p:cNvPr>
          <p:cNvPicPr>
            <a:picLocks noChangeAspect="1"/>
          </p:cNvPicPr>
          <p:nvPr/>
        </p:nvPicPr>
        <p:blipFill>
          <a:blip r:embed="rId3"/>
          <a:stretch>
            <a:fillRect/>
          </a:stretch>
        </p:blipFill>
        <p:spPr>
          <a:xfrm>
            <a:off x="7800011" y="286720"/>
            <a:ext cx="914400" cy="1152727"/>
          </a:xfrm>
          <a:prstGeom prst="rect">
            <a:avLst/>
          </a:prstGeom>
        </p:spPr>
      </p:pic>
    </p:spTree>
    <p:extLst>
      <p:ext uri="{BB962C8B-B14F-4D97-AF65-F5344CB8AC3E}">
        <p14:creationId xmlns:p14="http://schemas.microsoft.com/office/powerpoint/2010/main" val="110112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63EFAC-48F8-45B7-9E3B-DB4AAB363B0D}"/>
              </a:ext>
            </a:extLst>
          </p:cNvPr>
          <p:cNvSpPr>
            <a:spLocks noGrp="1"/>
          </p:cNvSpPr>
          <p:nvPr>
            <p:ph type="title"/>
          </p:nvPr>
        </p:nvSpPr>
        <p:spPr/>
        <p:txBody>
          <a:bodyPr/>
          <a:lstStyle/>
          <a:p>
            <a:r>
              <a:rPr lang="nb-NO" dirty="0"/>
              <a:t>Sett SMART mål</a:t>
            </a:r>
          </a:p>
        </p:txBody>
      </p:sp>
      <p:sp>
        <p:nvSpPr>
          <p:cNvPr id="3" name="Plassholder for innhold 2">
            <a:extLst>
              <a:ext uri="{FF2B5EF4-FFF2-40B4-BE49-F238E27FC236}">
                <a16:creationId xmlns:a16="http://schemas.microsoft.com/office/drawing/2014/main" id="{7CB84BC1-BA7A-4ACC-BDC8-A687205AE5C3}"/>
              </a:ext>
            </a:extLst>
          </p:cNvPr>
          <p:cNvSpPr>
            <a:spLocks noGrp="1"/>
          </p:cNvSpPr>
          <p:nvPr>
            <p:ph idx="1"/>
          </p:nvPr>
        </p:nvSpPr>
        <p:spPr/>
        <p:txBody>
          <a:bodyPr/>
          <a:lstStyle/>
          <a:p>
            <a:r>
              <a:rPr lang="nb-NO" b="1" dirty="0"/>
              <a:t>S</a:t>
            </a:r>
            <a:r>
              <a:rPr lang="nb-NO" dirty="0"/>
              <a:t>pesifikke</a:t>
            </a:r>
          </a:p>
          <a:p>
            <a:r>
              <a:rPr lang="nb-NO" b="1" dirty="0"/>
              <a:t>M</a:t>
            </a:r>
            <a:r>
              <a:rPr lang="nb-NO" dirty="0"/>
              <a:t>ålbare</a:t>
            </a:r>
          </a:p>
          <a:p>
            <a:r>
              <a:rPr lang="nb-NO" b="1" dirty="0"/>
              <a:t>A</a:t>
            </a:r>
            <a:r>
              <a:rPr lang="nb-NO" dirty="0"/>
              <a:t>ttraktive</a:t>
            </a:r>
          </a:p>
          <a:p>
            <a:r>
              <a:rPr lang="nb-NO" b="1" dirty="0"/>
              <a:t>R</a:t>
            </a:r>
            <a:r>
              <a:rPr lang="nb-NO" dirty="0"/>
              <a:t>ealistiske </a:t>
            </a:r>
          </a:p>
          <a:p>
            <a:r>
              <a:rPr lang="nb-NO" b="1" dirty="0"/>
              <a:t>T</a:t>
            </a:r>
            <a:r>
              <a:rPr lang="nb-NO" dirty="0"/>
              <a:t>idsbestemt</a:t>
            </a:r>
          </a:p>
        </p:txBody>
      </p:sp>
      <p:pic>
        <p:nvPicPr>
          <p:cNvPr id="4" name="Bilde 3">
            <a:extLst>
              <a:ext uri="{FF2B5EF4-FFF2-40B4-BE49-F238E27FC236}">
                <a16:creationId xmlns:a16="http://schemas.microsoft.com/office/drawing/2014/main" id="{D6F8C34C-96EE-4574-8B40-CF7C15F63F0A}"/>
              </a:ext>
            </a:extLst>
          </p:cNvPr>
          <p:cNvPicPr>
            <a:picLocks noChangeAspect="1"/>
          </p:cNvPicPr>
          <p:nvPr/>
        </p:nvPicPr>
        <p:blipFill>
          <a:blip r:embed="rId3"/>
          <a:stretch>
            <a:fillRect/>
          </a:stretch>
        </p:blipFill>
        <p:spPr>
          <a:xfrm>
            <a:off x="7791649" y="274638"/>
            <a:ext cx="914399" cy="1163318"/>
          </a:xfrm>
          <a:prstGeom prst="rect">
            <a:avLst/>
          </a:prstGeom>
        </p:spPr>
      </p:pic>
    </p:spTree>
    <p:extLst>
      <p:ext uri="{BB962C8B-B14F-4D97-AF65-F5344CB8AC3E}">
        <p14:creationId xmlns:p14="http://schemas.microsoft.com/office/powerpoint/2010/main" val="368091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E1240F-F416-43F7-A3D4-0D8CEC0A79AB}"/>
              </a:ext>
            </a:extLst>
          </p:cNvPr>
          <p:cNvSpPr>
            <a:spLocks noGrp="1"/>
          </p:cNvSpPr>
          <p:nvPr>
            <p:ph type="title"/>
          </p:nvPr>
        </p:nvSpPr>
        <p:spPr/>
        <p:txBody>
          <a:bodyPr/>
          <a:lstStyle/>
          <a:p>
            <a:r>
              <a:rPr lang="nb-NO" dirty="0"/>
              <a:t>Definer indikatorer</a:t>
            </a:r>
          </a:p>
        </p:txBody>
      </p:sp>
      <p:sp>
        <p:nvSpPr>
          <p:cNvPr id="3" name="Plassholder for innhold 2">
            <a:extLst>
              <a:ext uri="{FF2B5EF4-FFF2-40B4-BE49-F238E27FC236}">
                <a16:creationId xmlns:a16="http://schemas.microsoft.com/office/drawing/2014/main" id="{B0AD584B-05FF-40E9-AE44-883D8BDE2DE3}"/>
              </a:ext>
            </a:extLst>
          </p:cNvPr>
          <p:cNvSpPr>
            <a:spLocks noGrp="1"/>
          </p:cNvSpPr>
          <p:nvPr>
            <p:ph idx="1"/>
          </p:nvPr>
        </p:nvSpPr>
        <p:spPr>
          <a:xfrm>
            <a:off x="457200" y="1395262"/>
            <a:ext cx="8229600" cy="4525963"/>
          </a:xfrm>
        </p:spPr>
        <p:txBody>
          <a:bodyPr/>
          <a:lstStyle/>
          <a:p>
            <a:r>
              <a:rPr lang="nb-NO" dirty="0"/>
              <a:t>Det gir mulighet til å avgjøre om en endringen faktisk er en forbedring</a:t>
            </a:r>
          </a:p>
          <a:p>
            <a:r>
              <a:rPr lang="nb-NO" dirty="0"/>
              <a:t>Indikatorene må være knytte til målet (direkte eller indirekte)</a:t>
            </a:r>
          </a:p>
          <a:p>
            <a:r>
              <a:rPr lang="nb-NO" dirty="0"/>
              <a:t>Beskriver resultatet (slik at man kan si noe om resultatoppnåelse)</a:t>
            </a:r>
          </a:p>
          <a:p>
            <a:r>
              <a:rPr lang="nb-NO" dirty="0"/>
              <a:t>Beskriver gjennomføring (slik at man kan si noe om grad av gjennomføring) </a:t>
            </a:r>
          </a:p>
          <a:p>
            <a:r>
              <a:rPr lang="nb-NO" dirty="0"/>
              <a:t>Tid- og tallfestet mål</a:t>
            </a:r>
          </a:p>
        </p:txBody>
      </p:sp>
      <p:pic>
        <p:nvPicPr>
          <p:cNvPr id="4" name="Bilde 3">
            <a:extLst>
              <a:ext uri="{FF2B5EF4-FFF2-40B4-BE49-F238E27FC236}">
                <a16:creationId xmlns:a16="http://schemas.microsoft.com/office/drawing/2014/main" id="{C39181E5-109B-4B14-89A3-3CCD71180553}"/>
              </a:ext>
            </a:extLst>
          </p:cNvPr>
          <p:cNvPicPr>
            <a:picLocks noChangeAspect="1"/>
          </p:cNvPicPr>
          <p:nvPr/>
        </p:nvPicPr>
        <p:blipFill>
          <a:blip r:embed="rId3"/>
          <a:stretch>
            <a:fillRect/>
          </a:stretch>
        </p:blipFill>
        <p:spPr>
          <a:xfrm>
            <a:off x="7956376" y="257127"/>
            <a:ext cx="914399" cy="1138135"/>
          </a:xfrm>
          <a:prstGeom prst="rect">
            <a:avLst/>
          </a:prstGeom>
        </p:spPr>
      </p:pic>
    </p:spTree>
    <p:extLst>
      <p:ext uri="{BB962C8B-B14F-4D97-AF65-F5344CB8AC3E}">
        <p14:creationId xmlns:p14="http://schemas.microsoft.com/office/powerpoint/2010/main" val="389763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513AC8-3335-44E0-ACCF-21452D6B0D64}"/>
              </a:ext>
            </a:extLst>
          </p:cNvPr>
          <p:cNvSpPr>
            <a:spLocks noGrp="1"/>
          </p:cNvSpPr>
          <p:nvPr>
            <p:ph type="title"/>
          </p:nvPr>
        </p:nvSpPr>
        <p:spPr/>
        <p:txBody>
          <a:bodyPr/>
          <a:lstStyle/>
          <a:p>
            <a:r>
              <a:rPr lang="nb-NO" dirty="0"/>
              <a:t>Utred og test tiltak</a:t>
            </a:r>
          </a:p>
        </p:txBody>
      </p:sp>
      <p:sp>
        <p:nvSpPr>
          <p:cNvPr id="3" name="Plassholder for innhold 2">
            <a:extLst>
              <a:ext uri="{FF2B5EF4-FFF2-40B4-BE49-F238E27FC236}">
                <a16:creationId xmlns:a16="http://schemas.microsoft.com/office/drawing/2014/main" id="{B1E32786-56E8-4CE9-8FDF-7F165F75ACDF}"/>
              </a:ext>
            </a:extLst>
          </p:cNvPr>
          <p:cNvSpPr>
            <a:spLocks noGrp="1"/>
          </p:cNvSpPr>
          <p:nvPr>
            <p:ph idx="1"/>
          </p:nvPr>
        </p:nvSpPr>
        <p:spPr>
          <a:xfrm>
            <a:off x="457200" y="1268760"/>
            <a:ext cx="8229600" cy="4525963"/>
          </a:xfrm>
        </p:spPr>
        <p:txBody>
          <a:bodyPr/>
          <a:lstStyle/>
          <a:p>
            <a:r>
              <a:rPr lang="nb-NO" dirty="0"/>
              <a:t>Få fram tiltak som kan gi forbedring</a:t>
            </a:r>
          </a:p>
          <a:p>
            <a:r>
              <a:rPr lang="nb-NO" dirty="0"/>
              <a:t>Tiltakene prioriteres også etter effekt og evne til å gjennomføre. Bruk gjerne </a:t>
            </a:r>
            <a:r>
              <a:rPr lang="nb-NO" dirty="0">
                <a:hlinkClick r:id="rId3"/>
              </a:rPr>
              <a:t>prioriteringsmatrisen</a:t>
            </a:r>
            <a:endParaRPr lang="nb-NO" dirty="0"/>
          </a:p>
          <a:p>
            <a:r>
              <a:rPr lang="nb-NO" dirty="0"/>
              <a:t>Tiltakene må testes ut for å avgjøre om de virker</a:t>
            </a:r>
          </a:p>
          <a:p>
            <a:r>
              <a:rPr lang="nb-NO" dirty="0"/>
              <a:t>Om tiltaket kan komme til å berøre mange kan være lurt å lage en interessentanalyse</a:t>
            </a:r>
          </a:p>
        </p:txBody>
      </p:sp>
      <p:pic>
        <p:nvPicPr>
          <p:cNvPr id="4" name="Bilde 3">
            <a:extLst>
              <a:ext uri="{FF2B5EF4-FFF2-40B4-BE49-F238E27FC236}">
                <a16:creationId xmlns:a16="http://schemas.microsoft.com/office/drawing/2014/main" id="{ED288059-ADB3-43F2-9A5C-11025A29C2D9}"/>
              </a:ext>
            </a:extLst>
          </p:cNvPr>
          <p:cNvPicPr>
            <a:picLocks noChangeAspect="1"/>
          </p:cNvPicPr>
          <p:nvPr/>
        </p:nvPicPr>
        <p:blipFill>
          <a:blip r:embed="rId4"/>
          <a:stretch>
            <a:fillRect/>
          </a:stretch>
        </p:blipFill>
        <p:spPr>
          <a:xfrm>
            <a:off x="7884368" y="186731"/>
            <a:ext cx="984725" cy="1230907"/>
          </a:xfrm>
          <a:prstGeom prst="rect">
            <a:avLst/>
          </a:prstGeom>
        </p:spPr>
      </p:pic>
    </p:spTree>
    <p:extLst>
      <p:ext uri="{BB962C8B-B14F-4D97-AF65-F5344CB8AC3E}">
        <p14:creationId xmlns:p14="http://schemas.microsoft.com/office/powerpoint/2010/main" val="307984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80FF2238-9FE0-44D1-9598-9DF4CBC90443}"/>
              </a:ext>
            </a:extLst>
          </p:cNvPr>
          <p:cNvPicPr>
            <a:picLocks noChangeAspect="1"/>
          </p:cNvPicPr>
          <p:nvPr/>
        </p:nvPicPr>
        <p:blipFill>
          <a:blip r:embed="rId2"/>
          <a:stretch>
            <a:fillRect/>
          </a:stretch>
        </p:blipFill>
        <p:spPr>
          <a:xfrm>
            <a:off x="8128277" y="251999"/>
            <a:ext cx="984725" cy="1236144"/>
          </a:xfrm>
          <a:prstGeom prst="rect">
            <a:avLst/>
          </a:prstGeom>
        </p:spPr>
      </p:pic>
      <p:sp>
        <p:nvSpPr>
          <p:cNvPr id="2" name="Tittel 1">
            <a:extLst>
              <a:ext uri="{FF2B5EF4-FFF2-40B4-BE49-F238E27FC236}">
                <a16:creationId xmlns:a16="http://schemas.microsoft.com/office/drawing/2014/main" id="{B11F4916-B759-4E9A-B94A-99D82AF665C5}"/>
              </a:ext>
            </a:extLst>
          </p:cNvPr>
          <p:cNvSpPr>
            <a:spLocks noGrp="1"/>
          </p:cNvSpPr>
          <p:nvPr>
            <p:ph type="title"/>
          </p:nvPr>
        </p:nvSpPr>
        <p:spPr>
          <a:xfrm>
            <a:off x="-42305" y="103725"/>
            <a:ext cx="8229600" cy="1143000"/>
          </a:xfrm>
        </p:spPr>
        <p:txBody>
          <a:bodyPr/>
          <a:lstStyle/>
          <a:p>
            <a:r>
              <a:rPr lang="nb-NO" dirty="0"/>
              <a:t>Test tiltak i </a:t>
            </a:r>
            <a:r>
              <a:rPr lang="nb-NO" dirty="0">
                <a:hlinkClick r:id="rId3"/>
              </a:rPr>
              <a:t>PDSA småskalatest</a:t>
            </a:r>
            <a:endParaRPr lang="nb-NO" dirty="0"/>
          </a:p>
        </p:txBody>
      </p:sp>
      <p:pic>
        <p:nvPicPr>
          <p:cNvPr id="6" name="Picture 2">
            <a:extLst>
              <a:ext uri="{FF2B5EF4-FFF2-40B4-BE49-F238E27FC236}">
                <a16:creationId xmlns:a16="http://schemas.microsoft.com/office/drawing/2014/main" id="{46C8C0A9-0993-4437-8E79-C184940F371D}"/>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629115"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a16="http://schemas.microsoft.com/office/drawing/2014/main" id="{E1AA3704-004E-4DF2-AD3A-BF7C0DF8DCD9}"/>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3656736" y="4136508"/>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7BBB7444-A357-46C0-B5F7-6EC92C468035}"/>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5997" y="414038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ounded Rectangle 2">
            <a:extLst>
              <a:ext uri="{FF2B5EF4-FFF2-40B4-BE49-F238E27FC236}">
                <a16:creationId xmlns:a16="http://schemas.microsoft.com/office/drawing/2014/main" id="{335A20B6-A2B4-4A4D-8180-8901423D1ED7}"/>
              </a:ext>
            </a:extLst>
          </p:cNvPr>
          <p:cNvSpPr/>
          <p:nvPr/>
        </p:nvSpPr>
        <p:spPr>
          <a:xfrm>
            <a:off x="325462" y="1430246"/>
            <a:ext cx="6264697" cy="5040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dirty="0">
                <a:solidFill>
                  <a:schemeClr val="tx1"/>
                </a:solidFill>
              </a:rPr>
              <a:t>Tiltak / endring </a:t>
            </a:r>
          </a:p>
          <a:p>
            <a:r>
              <a:rPr lang="nb-NO" sz="800" dirty="0">
                <a:solidFill>
                  <a:schemeClr val="tx1"/>
                </a:solidFill>
              </a:rPr>
              <a:t>Hvilken tiltak/endring ønsker vi å teste? TEST-TEST</a:t>
            </a:r>
          </a:p>
        </p:txBody>
      </p:sp>
      <p:sp>
        <p:nvSpPr>
          <p:cNvPr id="10" name="Rounded Rectangle 4">
            <a:extLst>
              <a:ext uri="{FF2B5EF4-FFF2-40B4-BE49-F238E27FC236}">
                <a16:creationId xmlns:a16="http://schemas.microsoft.com/office/drawing/2014/main" id="{3278E108-9903-41B7-8DC0-2D2971A0CCC1}"/>
              </a:ext>
            </a:extLst>
          </p:cNvPr>
          <p:cNvSpPr/>
          <p:nvPr/>
        </p:nvSpPr>
        <p:spPr>
          <a:xfrm>
            <a:off x="325462" y="2042314"/>
            <a:ext cx="6264697" cy="504056"/>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dirty="0">
                <a:solidFill>
                  <a:schemeClr val="tx1"/>
                </a:solidFill>
              </a:rPr>
              <a:t>Arbeidshypotese (Hvis A, så B)</a:t>
            </a:r>
          </a:p>
          <a:p>
            <a:r>
              <a:rPr lang="nb-NO" sz="800" dirty="0">
                <a:solidFill>
                  <a:schemeClr val="tx1"/>
                </a:solidFill>
              </a:rPr>
              <a:t>Hvilket svar forventer vi?</a:t>
            </a:r>
          </a:p>
        </p:txBody>
      </p:sp>
      <p:sp>
        <p:nvSpPr>
          <p:cNvPr id="12" name="Rounded Rectangle 7">
            <a:extLst>
              <a:ext uri="{FF2B5EF4-FFF2-40B4-BE49-F238E27FC236}">
                <a16:creationId xmlns:a16="http://schemas.microsoft.com/office/drawing/2014/main" id="{0710ACF0-231B-42BF-A449-AD45964B9C13}"/>
              </a:ext>
            </a:extLst>
          </p:cNvPr>
          <p:cNvSpPr/>
          <p:nvPr/>
        </p:nvSpPr>
        <p:spPr>
          <a:xfrm>
            <a:off x="325462"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3" name="Rounded Rectangle 8">
            <a:extLst>
              <a:ext uri="{FF2B5EF4-FFF2-40B4-BE49-F238E27FC236}">
                <a16:creationId xmlns:a16="http://schemas.microsoft.com/office/drawing/2014/main" id="{F4EA6CF1-7BA9-4858-A2BE-96DC437FC7B3}"/>
              </a:ext>
            </a:extLst>
          </p:cNvPr>
          <p:cNvSpPr/>
          <p:nvPr/>
        </p:nvSpPr>
        <p:spPr>
          <a:xfrm>
            <a:off x="4443895"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4" name="Rounded Rectangle 9">
            <a:extLst>
              <a:ext uri="{FF2B5EF4-FFF2-40B4-BE49-F238E27FC236}">
                <a16:creationId xmlns:a16="http://schemas.microsoft.com/office/drawing/2014/main" id="{CA22C99E-876F-49D5-80C0-0C61E36D0C63}"/>
              </a:ext>
            </a:extLst>
          </p:cNvPr>
          <p:cNvSpPr/>
          <p:nvPr/>
        </p:nvSpPr>
        <p:spPr>
          <a:xfrm>
            <a:off x="325462"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5" name="Rektangel 14">
            <a:extLst>
              <a:ext uri="{FF2B5EF4-FFF2-40B4-BE49-F238E27FC236}">
                <a16:creationId xmlns:a16="http://schemas.microsoft.com/office/drawing/2014/main" id="{EC338885-1C86-42FE-85EC-B12B9235B69C}"/>
              </a:ext>
            </a:extLst>
          </p:cNvPr>
          <p:cNvSpPr/>
          <p:nvPr/>
        </p:nvSpPr>
        <p:spPr>
          <a:xfrm>
            <a:off x="4430713" y="2857773"/>
            <a:ext cx="1993182" cy="1123384"/>
          </a:xfrm>
          <a:prstGeom prst="rect">
            <a:avLst/>
          </a:prstGeom>
        </p:spPr>
        <p:txBody>
          <a:bodyPr wrap="square">
            <a:spAutoFit/>
          </a:bodyPr>
          <a:lstStyle/>
          <a:p>
            <a:r>
              <a:rPr lang="nb-NO" sz="900" b="1" dirty="0"/>
              <a:t>Planlegg både testen og innsamling av </a:t>
            </a:r>
          </a:p>
          <a:p>
            <a:r>
              <a:rPr lang="nb-NO" sz="900" b="1" dirty="0"/>
              <a:t>informasjon</a:t>
            </a:r>
          </a:p>
          <a:p>
            <a:pPr marL="171450" indent="-171450">
              <a:buFont typeface="Arial" panose="020B0604020202020204" pitchFamily="34" charset="0"/>
              <a:buChar char="•"/>
            </a:pPr>
            <a:r>
              <a:rPr lang="nb-NO" sz="800" dirty="0"/>
              <a:t>Hva? </a:t>
            </a:r>
          </a:p>
          <a:p>
            <a:pPr marL="171450" indent="-171450">
              <a:buFont typeface="Arial" panose="020B0604020202020204" pitchFamily="34" charset="0"/>
              <a:buChar char="•"/>
            </a:pPr>
            <a:r>
              <a:rPr lang="nb-NO" sz="800" dirty="0"/>
              <a:t>Hvem?</a:t>
            </a:r>
          </a:p>
          <a:p>
            <a:pPr marL="171450" indent="-171450">
              <a:buFont typeface="Arial" panose="020B0604020202020204" pitchFamily="34" charset="0"/>
              <a:buChar char="•"/>
            </a:pPr>
            <a:r>
              <a:rPr lang="nb-NO" sz="800" dirty="0"/>
              <a:t>Hvor ?</a:t>
            </a:r>
          </a:p>
          <a:p>
            <a:pPr marL="171450" indent="-171450">
              <a:buFont typeface="Arial" panose="020B0604020202020204" pitchFamily="34" charset="0"/>
              <a:buChar char="•"/>
            </a:pPr>
            <a:r>
              <a:rPr lang="nb-NO" sz="800" dirty="0"/>
              <a:t>Når?</a:t>
            </a:r>
          </a:p>
          <a:p>
            <a:pPr marL="171450" indent="-171450">
              <a:buFont typeface="Arial" panose="020B0604020202020204" pitchFamily="34" charset="0"/>
              <a:buChar char="•"/>
            </a:pPr>
            <a:r>
              <a:rPr lang="nb-NO" sz="800" dirty="0"/>
              <a:t>Hvordan?</a:t>
            </a:r>
          </a:p>
        </p:txBody>
      </p:sp>
      <p:sp>
        <p:nvSpPr>
          <p:cNvPr id="16" name="Rektangel 15">
            <a:extLst>
              <a:ext uri="{FF2B5EF4-FFF2-40B4-BE49-F238E27FC236}">
                <a16:creationId xmlns:a16="http://schemas.microsoft.com/office/drawing/2014/main" id="{DF3B4C08-ED30-47C3-92FE-D67C224BC18B}"/>
              </a:ext>
            </a:extLst>
          </p:cNvPr>
          <p:cNvSpPr/>
          <p:nvPr/>
        </p:nvSpPr>
        <p:spPr>
          <a:xfrm>
            <a:off x="325461" y="2857773"/>
            <a:ext cx="1829688" cy="1585049"/>
          </a:xfrm>
          <a:prstGeom prst="rect">
            <a:avLst/>
          </a:prstGeom>
        </p:spPr>
        <p:txBody>
          <a:bodyPr wrap="square" rIns="0">
            <a:spAutoFit/>
          </a:bodyPr>
          <a:lstStyle/>
          <a:p>
            <a:r>
              <a:rPr lang="nb-NO" sz="900" b="1" dirty="0"/>
              <a:t>Neste skritt besluttes</a:t>
            </a:r>
          </a:p>
          <a:p>
            <a:pPr marL="285750" indent="-285750">
              <a:buFont typeface="+mj-lt"/>
              <a:buAutoNum type="romanLcPeriod"/>
            </a:pPr>
            <a:r>
              <a:rPr lang="nb-NO" sz="800" dirty="0"/>
              <a:t>Testen er vellykket: Test hypotesen på flere   og/eller under andre omstendigheter eller betingelser.</a:t>
            </a:r>
          </a:p>
          <a:p>
            <a:pPr marL="285750" indent="-285750">
              <a:buFont typeface="+mj-lt"/>
              <a:buAutoNum type="romanLcPeriod"/>
            </a:pPr>
            <a:r>
              <a:rPr lang="nb-NO" sz="800" dirty="0"/>
              <a:t>Testen er delvis vellykket : Endre eller juster hypotesen.</a:t>
            </a:r>
          </a:p>
          <a:p>
            <a:pPr marL="285750" indent="-285750">
              <a:buFont typeface="+mj-lt"/>
              <a:buAutoNum type="romanLcPeriod"/>
            </a:pPr>
            <a:r>
              <a:rPr lang="nb-NO" sz="800" dirty="0"/>
              <a:t>Testen er ikke vellykket: Forkast hypotesen og utarbeid en ny hypotese.</a:t>
            </a:r>
          </a:p>
        </p:txBody>
      </p:sp>
      <p:sp>
        <p:nvSpPr>
          <p:cNvPr id="17" name="Rektangel 16">
            <a:extLst>
              <a:ext uri="{FF2B5EF4-FFF2-40B4-BE49-F238E27FC236}">
                <a16:creationId xmlns:a16="http://schemas.microsoft.com/office/drawing/2014/main" id="{942E9B22-0A4B-4F41-AE52-5542357D9FEC}"/>
              </a:ext>
            </a:extLst>
          </p:cNvPr>
          <p:cNvSpPr/>
          <p:nvPr/>
        </p:nvSpPr>
        <p:spPr>
          <a:xfrm>
            <a:off x="324078" y="5073568"/>
            <a:ext cx="1585561" cy="1215717"/>
          </a:xfrm>
          <a:prstGeom prst="rect">
            <a:avLst/>
          </a:prstGeom>
        </p:spPr>
        <p:txBody>
          <a:bodyPr wrap="square">
            <a:spAutoFit/>
          </a:bodyPr>
          <a:lstStyle/>
          <a:p>
            <a:r>
              <a:rPr lang="nb-NO" sz="900" b="1" dirty="0"/>
              <a:t>Analyser og lær</a:t>
            </a:r>
          </a:p>
          <a:p>
            <a:pPr marL="171450" indent="-171450">
              <a:buFont typeface="Arial" panose="020B0604020202020204" pitchFamily="34" charset="0"/>
              <a:buChar char="•"/>
            </a:pPr>
            <a:r>
              <a:rPr lang="nb-NO" sz="800" dirty="0"/>
              <a:t>Sammenlign resultatet av testen med arbeidshypotesen</a:t>
            </a:r>
          </a:p>
          <a:p>
            <a:pPr marL="171450" indent="-171450">
              <a:buFont typeface="Arial" panose="020B0604020202020204" pitchFamily="34" charset="0"/>
              <a:buChar char="•"/>
            </a:pPr>
            <a:r>
              <a:rPr lang="nb-NO" sz="800" dirty="0"/>
              <a:t>Gikk det som forventet? Hva gikk  ikke som forventet? Hvorfor?</a:t>
            </a:r>
          </a:p>
          <a:p>
            <a:pPr marL="171450" indent="-171450">
              <a:buFont typeface="Arial" panose="020B0604020202020204" pitchFamily="34" charset="0"/>
              <a:buChar char="•"/>
            </a:pPr>
            <a:r>
              <a:rPr lang="nb-NO" sz="800" dirty="0"/>
              <a:t>Hva lærte du?  </a:t>
            </a:r>
          </a:p>
        </p:txBody>
      </p:sp>
      <p:pic>
        <p:nvPicPr>
          <p:cNvPr id="18" name="Picture 2">
            <a:extLst>
              <a:ext uri="{FF2B5EF4-FFF2-40B4-BE49-F238E27FC236}">
                <a16:creationId xmlns:a16="http://schemas.microsoft.com/office/drawing/2014/main" id="{4AA6454C-A9E5-48D0-8778-E601ED9C2D05}"/>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4535996"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ounded Rectangle 10">
            <a:extLst>
              <a:ext uri="{FF2B5EF4-FFF2-40B4-BE49-F238E27FC236}">
                <a16:creationId xmlns:a16="http://schemas.microsoft.com/office/drawing/2014/main" id="{FD8C47E9-9318-456B-B111-704E8A0B9426}"/>
              </a:ext>
            </a:extLst>
          </p:cNvPr>
          <p:cNvSpPr/>
          <p:nvPr/>
        </p:nvSpPr>
        <p:spPr>
          <a:xfrm>
            <a:off x="4443895"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b="1" dirty="0">
              <a:solidFill>
                <a:schemeClr val="tx1"/>
              </a:solidFill>
            </a:endParaRPr>
          </a:p>
        </p:txBody>
      </p:sp>
      <p:sp>
        <p:nvSpPr>
          <p:cNvPr id="20" name="Rektangel 19">
            <a:extLst>
              <a:ext uri="{FF2B5EF4-FFF2-40B4-BE49-F238E27FC236}">
                <a16:creationId xmlns:a16="http://schemas.microsoft.com/office/drawing/2014/main" id="{B2E88B60-DFAB-4414-9F07-68F25B2F8B21}"/>
              </a:ext>
            </a:extLst>
          </p:cNvPr>
          <p:cNvSpPr/>
          <p:nvPr/>
        </p:nvSpPr>
        <p:spPr>
          <a:xfrm>
            <a:off x="4430713" y="5044136"/>
            <a:ext cx="1871414" cy="1615827"/>
          </a:xfrm>
          <a:prstGeom prst="rect">
            <a:avLst/>
          </a:prstGeom>
        </p:spPr>
        <p:txBody>
          <a:bodyPr wrap="square">
            <a:spAutoFit/>
          </a:bodyPr>
          <a:lstStyle/>
          <a:p>
            <a:endParaRPr lang="nb-NO" sz="900" b="1" dirty="0"/>
          </a:p>
          <a:p>
            <a:endParaRPr lang="nb-NO" sz="900" b="1" dirty="0"/>
          </a:p>
          <a:p>
            <a:r>
              <a:rPr lang="nb-NO" sz="900" b="1" dirty="0"/>
              <a:t>Utfør testen</a:t>
            </a:r>
          </a:p>
          <a:p>
            <a:pPr marL="171450" indent="-171450">
              <a:buFont typeface="Arial" panose="020B0604020202020204" pitchFamily="34" charset="0"/>
              <a:buChar char="•"/>
            </a:pPr>
            <a:r>
              <a:rPr lang="nb-NO" sz="800" dirty="0"/>
              <a:t>Kan det planlagte gjennomføres?</a:t>
            </a:r>
          </a:p>
          <a:p>
            <a:pPr marL="171450" indent="-171450">
              <a:buFont typeface="Arial" panose="020B0604020202020204" pitchFamily="34" charset="0"/>
              <a:buChar char="•"/>
            </a:pPr>
            <a:r>
              <a:rPr lang="nb-NO" sz="800" dirty="0"/>
              <a:t>Beskriv hva som faktisk skjedde under  testen, og eventuelle uforutsette problemer og hendelser </a:t>
            </a:r>
          </a:p>
          <a:p>
            <a:pPr marL="171450" indent="-171450">
              <a:buFont typeface="Arial" panose="020B0604020202020204" pitchFamily="34" charset="0"/>
              <a:buChar char="•"/>
            </a:pPr>
            <a:r>
              <a:rPr lang="nb-NO" sz="800" dirty="0"/>
              <a:t>Noter eventuelle resultater    eller data som er samlet inn i forbindelse med testen </a:t>
            </a:r>
          </a:p>
        </p:txBody>
      </p:sp>
      <p:sp>
        <p:nvSpPr>
          <p:cNvPr id="21" name="TekstSylinder 20">
            <a:extLst>
              <a:ext uri="{FF2B5EF4-FFF2-40B4-BE49-F238E27FC236}">
                <a16:creationId xmlns:a16="http://schemas.microsoft.com/office/drawing/2014/main" id="{8F84FD79-31F7-4494-A697-0160F2CF4FFF}"/>
              </a:ext>
            </a:extLst>
          </p:cNvPr>
          <p:cNvSpPr txBox="1"/>
          <p:nvPr/>
        </p:nvSpPr>
        <p:spPr>
          <a:xfrm>
            <a:off x="4917580" y="4117714"/>
            <a:ext cx="483937" cy="369332"/>
          </a:xfrm>
          <a:prstGeom prst="rect">
            <a:avLst/>
          </a:prstGeom>
          <a:noFill/>
        </p:spPr>
        <p:txBody>
          <a:bodyPr wrap="square" rtlCol="0">
            <a:spAutoFit/>
          </a:bodyPr>
          <a:lstStyle/>
          <a:p>
            <a:pPr algn="ctr"/>
            <a:r>
              <a:rPr lang="nb-NO" b="1" dirty="0">
                <a:solidFill>
                  <a:schemeClr val="accent2"/>
                </a:solidFill>
              </a:rPr>
              <a:t>P</a:t>
            </a:r>
          </a:p>
        </p:txBody>
      </p:sp>
      <p:sp>
        <p:nvSpPr>
          <p:cNvPr id="22" name="TekstSylinder 21">
            <a:extLst>
              <a:ext uri="{FF2B5EF4-FFF2-40B4-BE49-F238E27FC236}">
                <a16:creationId xmlns:a16="http://schemas.microsoft.com/office/drawing/2014/main" id="{B6028B60-4970-4DFB-95AC-FB95F473A6A5}"/>
              </a:ext>
            </a:extLst>
          </p:cNvPr>
          <p:cNvSpPr txBox="1"/>
          <p:nvPr/>
        </p:nvSpPr>
        <p:spPr>
          <a:xfrm>
            <a:off x="4917580" y="4825594"/>
            <a:ext cx="483937" cy="369332"/>
          </a:xfrm>
          <a:prstGeom prst="rect">
            <a:avLst/>
          </a:prstGeom>
          <a:noFill/>
        </p:spPr>
        <p:txBody>
          <a:bodyPr wrap="square" rtlCol="0">
            <a:spAutoFit/>
          </a:bodyPr>
          <a:lstStyle/>
          <a:p>
            <a:pPr algn="ctr"/>
            <a:r>
              <a:rPr lang="nb-NO" b="1" dirty="0">
                <a:solidFill>
                  <a:schemeClr val="accent2"/>
                </a:solidFill>
              </a:rPr>
              <a:t>D</a:t>
            </a:r>
          </a:p>
        </p:txBody>
      </p:sp>
      <p:sp>
        <p:nvSpPr>
          <p:cNvPr id="23" name="TekstSylinder 22">
            <a:extLst>
              <a:ext uri="{FF2B5EF4-FFF2-40B4-BE49-F238E27FC236}">
                <a16:creationId xmlns:a16="http://schemas.microsoft.com/office/drawing/2014/main" id="{D03BB7F6-BA14-49CE-9DD0-EE5D43741639}"/>
              </a:ext>
            </a:extLst>
          </p:cNvPr>
          <p:cNvSpPr txBox="1"/>
          <p:nvPr/>
        </p:nvSpPr>
        <p:spPr>
          <a:xfrm>
            <a:off x="3243987" y="4825594"/>
            <a:ext cx="585564" cy="369332"/>
          </a:xfrm>
          <a:prstGeom prst="rect">
            <a:avLst/>
          </a:prstGeom>
          <a:noFill/>
        </p:spPr>
        <p:txBody>
          <a:bodyPr wrap="square" rtlCol="0">
            <a:spAutoFit/>
          </a:bodyPr>
          <a:lstStyle/>
          <a:p>
            <a:pPr algn="ctr"/>
            <a:r>
              <a:rPr lang="nb-NO" b="1" dirty="0">
                <a:solidFill>
                  <a:schemeClr val="accent2"/>
                </a:solidFill>
              </a:rPr>
              <a:t>S</a:t>
            </a:r>
          </a:p>
        </p:txBody>
      </p:sp>
      <p:sp>
        <p:nvSpPr>
          <p:cNvPr id="24" name="TekstSylinder 23">
            <a:extLst>
              <a:ext uri="{FF2B5EF4-FFF2-40B4-BE49-F238E27FC236}">
                <a16:creationId xmlns:a16="http://schemas.microsoft.com/office/drawing/2014/main" id="{B7034DF9-D354-45AE-907A-376753DCA2F1}"/>
              </a:ext>
            </a:extLst>
          </p:cNvPr>
          <p:cNvSpPr txBox="1"/>
          <p:nvPr/>
        </p:nvSpPr>
        <p:spPr>
          <a:xfrm>
            <a:off x="3248153" y="4113842"/>
            <a:ext cx="585564" cy="369332"/>
          </a:xfrm>
          <a:prstGeom prst="rect">
            <a:avLst/>
          </a:prstGeom>
          <a:noFill/>
        </p:spPr>
        <p:txBody>
          <a:bodyPr wrap="square" rtlCol="0">
            <a:spAutoFit/>
          </a:bodyPr>
          <a:lstStyle/>
          <a:p>
            <a:pPr algn="ctr"/>
            <a:r>
              <a:rPr lang="nb-NO" b="1" dirty="0">
                <a:solidFill>
                  <a:schemeClr val="accent2"/>
                </a:solidFill>
              </a:rPr>
              <a:t>A</a:t>
            </a:r>
          </a:p>
        </p:txBody>
      </p:sp>
      <p:cxnSp>
        <p:nvCxnSpPr>
          <p:cNvPr id="25" name="Rett linje 24">
            <a:extLst>
              <a:ext uri="{FF2B5EF4-FFF2-40B4-BE49-F238E27FC236}">
                <a16:creationId xmlns:a16="http://schemas.microsoft.com/office/drawing/2014/main" id="{3792E4CA-DA73-46F1-A282-5A1B86DE51CF}"/>
              </a:ext>
            </a:extLst>
          </p:cNvPr>
          <p:cNvCxnSpPr/>
          <p:nvPr/>
        </p:nvCxnSpPr>
        <p:spPr>
          <a:xfrm>
            <a:off x="2155149"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6" name="Rett linje 25">
            <a:extLst>
              <a:ext uri="{FF2B5EF4-FFF2-40B4-BE49-F238E27FC236}">
                <a16:creationId xmlns:a16="http://schemas.microsoft.com/office/drawing/2014/main" id="{AFD72FCB-AC5C-4B30-9A69-BB67703CFECB}"/>
              </a:ext>
            </a:extLst>
          </p:cNvPr>
          <p:cNvCxnSpPr/>
          <p:nvPr/>
        </p:nvCxnSpPr>
        <p:spPr>
          <a:xfrm>
            <a:off x="6302127"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7" name="Rett linje 26">
            <a:extLst>
              <a:ext uri="{FF2B5EF4-FFF2-40B4-BE49-F238E27FC236}">
                <a16:creationId xmlns:a16="http://schemas.microsoft.com/office/drawing/2014/main" id="{1DEA1B4B-7B00-4CA2-8D01-382E6725A7E9}"/>
              </a:ext>
            </a:extLst>
          </p:cNvPr>
          <p:cNvCxnSpPr/>
          <p:nvPr/>
        </p:nvCxnSpPr>
        <p:spPr>
          <a:xfrm>
            <a:off x="6302127"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8" name="Rett linje 27">
            <a:extLst>
              <a:ext uri="{FF2B5EF4-FFF2-40B4-BE49-F238E27FC236}">
                <a16:creationId xmlns:a16="http://schemas.microsoft.com/office/drawing/2014/main" id="{26883B45-CD55-4783-9731-9268A587DA1E}"/>
              </a:ext>
            </a:extLst>
          </p:cNvPr>
          <p:cNvCxnSpPr/>
          <p:nvPr/>
        </p:nvCxnSpPr>
        <p:spPr>
          <a:xfrm>
            <a:off x="2155149"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pic>
        <p:nvPicPr>
          <p:cNvPr id="29" name="Bilde 28">
            <a:extLst>
              <a:ext uri="{FF2B5EF4-FFF2-40B4-BE49-F238E27FC236}">
                <a16:creationId xmlns:a16="http://schemas.microsoft.com/office/drawing/2014/main" id="{A5E0E0F8-3B3A-4007-82FC-0EAB2D4D39B8}"/>
              </a:ext>
            </a:extLst>
          </p:cNvPr>
          <p:cNvPicPr>
            <a:picLocks noChangeAspect="1"/>
          </p:cNvPicPr>
          <p:nvPr/>
        </p:nvPicPr>
        <p:blipFill>
          <a:blip r:embed="rId5"/>
          <a:stretch>
            <a:fillRect/>
          </a:stretch>
        </p:blipFill>
        <p:spPr>
          <a:xfrm>
            <a:off x="8096765" y="251999"/>
            <a:ext cx="994726" cy="994726"/>
          </a:xfrm>
          <a:prstGeom prst="rect">
            <a:avLst/>
          </a:prstGeom>
        </p:spPr>
      </p:pic>
      <p:sp>
        <p:nvSpPr>
          <p:cNvPr id="11" name="Rounded Rectangle 5">
            <a:extLst>
              <a:ext uri="{FF2B5EF4-FFF2-40B4-BE49-F238E27FC236}">
                <a16:creationId xmlns:a16="http://schemas.microsoft.com/office/drawing/2014/main" id="{2A749157-67C7-4804-B1E8-80DB3496DDD1}"/>
              </a:ext>
            </a:extLst>
          </p:cNvPr>
          <p:cNvSpPr/>
          <p:nvPr/>
        </p:nvSpPr>
        <p:spPr>
          <a:xfrm>
            <a:off x="6806183" y="1430246"/>
            <a:ext cx="1656182" cy="111612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b-NO" sz="800" dirty="0">
                <a:solidFill>
                  <a:schemeClr val="tx1"/>
                </a:solidFill>
              </a:rPr>
              <a:t>Test nummer:</a:t>
            </a:r>
          </a:p>
          <a:p>
            <a:r>
              <a:rPr lang="nb-NO" dirty="0">
                <a:solidFill>
                  <a:schemeClr val="tx1"/>
                </a:solidFill>
              </a:rPr>
              <a:t>1</a:t>
            </a:r>
          </a:p>
        </p:txBody>
      </p:sp>
    </p:spTree>
    <p:extLst>
      <p:ext uri="{BB962C8B-B14F-4D97-AF65-F5344CB8AC3E}">
        <p14:creationId xmlns:p14="http://schemas.microsoft.com/office/powerpoint/2010/main" val="96560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8409E7-5D96-44EB-9F69-11E9487991AB}"/>
              </a:ext>
            </a:extLst>
          </p:cNvPr>
          <p:cNvSpPr>
            <a:spLocks noGrp="1"/>
          </p:cNvSpPr>
          <p:nvPr>
            <p:ph type="title"/>
          </p:nvPr>
        </p:nvSpPr>
        <p:spPr/>
        <p:txBody>
          <a:bodyPr/>
          <a:lstStyle/>
          <a:p>
            <a:r>
              <a:rPr lang="nb-NO" dirty="0"/>
              <a:t>Implementer</a:t>
            </a:r>
          </a:p>
        </p:txBody>
      </p:sp>
      <p:sp>
        <p:nvSpPr>
          <p:cNvPr id="3" name="Plassholder for innhold 2">
            <a:extLst>
              <a:ext uri="{FF2B5EF4-FFF2-40B4-BE49-F238E27FC236}">
                <a16:creationId xmlns:a16="http://schemas.microsoft.com/office/drawing/2014/main" id="{DD4D894B-BC95-4367-A2B4-0DB567818711}"/>
              </a:ext>
            </a:extLst>
          </p:cNvPr>
          <p:cNvSpPr>
            <a:spLocks noGrp="1"/>
          </p:cNvSpPr>
          <p:nvPr>
            <p:ph idx="1"/>
          </p:nvPr>
        </p:nvSpPr>
        <p:spPr/>
        <p:txBody>
          <a:bodyPr/>
          <a:lstStyle/>
          <a:p>
            <a:r>
              <a:rPr lang="nb-NO" dirty="0"/>
              <a:t>Når tiltakene er testet i større skala og i forskjellige settinger har vist resultat, så kan tiltaket implementeres</a:t>
            </a:r>
          </a:p>
          <a:p>
            <a:r>
              <a:rPr lang="nb-NO" dirty="0"/>
              <a:t>Lag en implementeringsplan og mulig en kommunikasjonsplan for implementeringen. Det øker sannsynligheten for en varig endring.</a:t>
            </a:r>
          </a:p>
        </p:txBody>
      </p:sp>
      <p:pic>
        <p:nvPicPr>
          <p:cNvPr id="4" name="Bilde 3">
            <a:extLst>
              <a:ext uri="{FF2B5EF4-FFF2-40B4-BE49-F238E27FC236}">
                <a16:creationId xmlns:a16="http://schemas.microsoft.com/office/drawing/2014/main" id="{8BDFAA33-DC00-4E88-B9C9-73AFF98112E8}"/>
              </a:ext>
            </a:extLst>
          </p:cNvPr>
          <p:cNvPicPr>
            <a:picLocks noChangeAspect="1"/>
          </p:cNvPicPr>
          <p:nvPr/>
        </p:nvPicPr>
        <p:blipFill>
          <a:blip r:embed="rId2"/>
          <a:stretch>
            <a:fillRect/>
          </a:stretch>
        </p:blipFill>
        <p:spPr>
          <a:xfrm>
            <a:off x="7812360" y="193204"/>
            <a:ext cx="1017711" cy="1224434"/>
          </a:xfrm>
          <a:prstGeom prst="rect">
            <a:avLst/>
          </a:prstGeom>
        </p:spPr>
      </p:pic>
    </p:spTree>
    <p:extLst>
      <p:ext uri="{BB962C8B-B14F-4D97-AF65-F5344CB8AC3E}">
        <p14:creationId xmlns:p14="http://schemas.microsoft.com/office/powerpoint/2010/main" val="369398193"/>
      </p:ext>
    </p:extLst>
  </p:cSld>
  <p:clrMapOvr>
    <a:masterClrMapping/>
  </p:clrMapOvr>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5771bec-83e1-4f3d-9eea-9d07542f2816"/>
    <FNSPRollUpIngress xmlns="85771bec-83e1-4f3d-9eea-9d07542f2816" xsi:nil="true"/>
    <PublishingExpirationDate xmlns="http://schemas.microsoft.com/sharepoint/v3" xsi:nil="true"/>
    <PublishingStartDate xmlns="http://schemas.microsoft.com/sharepoint/v3" xsi:nil="true"/>
    <TaxKeywordTaxHTField xmlns="85771bec-83e1-4f3d-9eea-9d07542f2816">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236A48EB660BA408175FB8E2CA45DC7" ma:contentTypeVersion="24" ma:contentTypeDescription="Opprett et nytt dokument." ma:contentTypeScope="" ma:versionID="c19f9869a50733e657de6a81f2290b77">
  <xsd:schema xmlns:xsd="http://www.w3.org/2001/XMLSchema" xmlns:xs="http://www.w3.org/2001/XMLSchema" xmlns:p="http://schemas.microsoft.com/office/2006/metadata/properties" xmlns:ns1="http://schemas.microsoft.com/sharepoint/v3" xmlns:ns2="85771bec-83e1-4f3d-9eea-9d07542f2816" targetNamespace="http://schemas.microsoft.com/office/2006/metadata/properties" ma:root="true" ma:fieldsID="a81ca8919fa4c9fea41e6b59dbbb174e" ns1:_="" ns2:_="">
    <xsd:import namespace="http://schemas.microsoft.com/sharepoint/v3"/>
    <xsd:import namespace="85771bec-83e1-4f3d-9eea-9d07542f2816"/>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FNSPRollUpIngres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771bec-83e1-4f3d-9eea-9d07542f2816" elementFormDefault="qualified">
    <xsd:import namespace="http://schemas.microsoft.com/office/2006/documentManagement/types"/>
    <xsd:import namespace="http://schemas.microsoft.com/office/infopath/2007/PartnerControls"/>
    <xsd:element name="TaxKeywordTaxHTField" ma:index="10"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7b1474d6-d385-4274-8de1-35402795c7f5}" ma:internalName="TaxCatchAll" ma:showField="CatchAllData" ma:web="85771bec-83e1-4f3d-9eea-9d07542f2816">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7b1474d6-d385-4274-8de1-35402795c7f5}" ma:internalName="TaxCatchAllLabel" ma:readOnly="true" ma:showField="CatchAllDataLabel" ma:web="85771bec-83e1-4f3d-9eea-9d07542f2816">
      <xsd:complexType>
        <xsd:complexContent>
          <xsd:extension base="dms:MultiChoiceLookup">
            <xsd:sequence>
              <xsd:element name="Value" type="dms:Lookup" maxOccurs="unbounded" minOccurs="0" nillable="true"/>
            </xsd:sequence>
          </xsd:extension>
        </xsd:complexContent>
      </xsd:complexType>
    </xsd:element>
    <xsd:element name="FNSPRollUpIngress" ma:index="14" nillable="true" ma:displayName="Utlistingsingress" ma:default="" ma:description="Teksten vises i oversikter og utlistinger" ma:internalName="FNSPRollUpIngress">
      <xsd:simpleType>
        <xsd:restriction base="dms:Note">
          <xsd:maxLength value="255"/>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FCFC48-A602-4082-9311-1B74245304AD}"/>
</file>

<file path=customXml/itemProps2.xml><?xml version="1.0" encoding="utf-8"?>
<ds:datastoreItem xmlns:ds="http://schemas.openxmlformats.org/officeDocument/2006/customXml" ds:itemID="{26BF887A-E63C-4136-A496-37A419AEF77E}"/>
</file>

<file path=customXml/itemProps3.xml><?xml version="1.0" encoding="utf-8"?>
<ds:datastoreItem xmlns:ds="http://schemas.openxmlformats.org/officeDocument/2006/customXml" ds:itemID="{81E9C814-BE8F-46F9-AF60-DE79D487C503}"/>
</file>

<file path=docProps/app.xml><?xml version="1.0" encoding="utf-8"?>
<Properties xmlns="http://schemas.openxmlformats.org/officeDocument/2006/extended-properties" xmlns:vt="http://schemas.openxmlformats.org/officeDocument/2006/docPropsVTypes">
  <TotalTime>15168</TotalTime>
  <Words>1233</Words>
  <Application>Microsoft Office PowerPoint</Application>
  <PresentationFormat>Skjermfremvisning (4:3)</PresentationFormat>
  <Paragraphs>117</Paragraphs>
  <Slides>9</Slides>
  <Notes>7</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Standard utforming</vt:lpstr>
      <vt:lpstr>Veileder til ny handlingsplan etter ForBedring</vt:lpstr>
      <vt:lpstr>Handlingsplan - ForBedring</vt:lpstr>
      <vt:lpstr>Forstå problemet</vt:lpstr>
      <vt:lpstr>Etabler team</vt:lpstr>
      <vt:lpstr>Sett SMART mål</vt:lpstr>
      <vt:lpstr>Definer indikatorer</vt:lpstr>
      <vt:lpstr>Utred og test tiltak</vt:lpstr>
      <vt:lpstr>Test tiltak i PDSA småskalatest</vt:lpstr>
      <vt:lpstr>Implementer</vt:lpstr>
    </vt:vector>
  </TitlesOfParts>
  <Company>Helse Nord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Arbeidsplan for gruppe:</dc:title>
  <dc:creator>oan0609unn</dc:creator>
  <cp:keywords>_£Bilde</cp:keywords>
  <cp:lastModifiedBy>Danielsen Andreas</cp:lastModifiedBy>
  <cp:revision>196</cp:revision>
  <cp:lastPrinted>2020-11-13T07:39:32Z</cp:lastPrinted>
  <dcterms:created xsi:type="dcterms:W3CDTF">2011-05-03T08:12:00Z</dcterms:created>
  <dcterms:modified xsi:type="dcterms:W3CDTF">2021-04-23T07:20:03Z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0x0101004236A48EB660BA408175FB8E2CA45DC7</vt:lpwstr>
  </property>
</Properties>
</file>