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753" autoAdjust="0"/>
  </p:normalViewPr>
  <p:slideViewPr>
    <p:cSldViewPr snapToGrid="0">
      <p:cViewPr varScale="1">
        <p:scale>
          <a:sx n="76" d="100"/>
          <a:sy n="76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2403E-8F2B-41B2-BC71-F9D328741F73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CEC0-542C-4B14-8E9F-6D6014A1D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0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EC0-542C-4B14-8E9F-6D6014A1DF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5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EC0-542C-4B14-8E9F-6D6014A1DF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3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1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1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17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63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4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8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9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0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9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56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84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90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cast.org/" TargetMode="External"/><Relationship Id="rId2" Type="http://schemas.openxmlformats.org/officeDocument/2006/relationships/hyperlink" Target="http://www.unn.no/af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c-linde@online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4400" dirty="0"/>
              <a:t>Nye definisjoner for S-I-R</a:t>
            </a:r>
            <a:br>
              <a:rPr lang="nb-NO" sz="4400" dirty="0"/>
            </a:br>
            <a:endParaRPr lang="nb-NO" sz="4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3" y="4832933"/>
            <a:ext cx="4917534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D161EB-96D4-C640-B133-CB4E1DF3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1055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Resistent ( R 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BA2D72B8-6C51-E247-B17D-2E8EF671544D}"/>
              </a:ext>
            </a:extLst>
          </p:cNvPr>
          <p:cNvSpPr/>
          <p:nvPr/>
        </p:nvSpPr>
        <p:spPr>
          <a:xfrm>
            <a:off x="609600" y="1643164"/>
            <a:ext cx="10972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-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mikroorganisme er kategorisert som </a:t>
            </a:r>
            <a:r>
              <a:rPr lang="nb-NO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Resistent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når det er høy sannsynlighet for terapisvikt, selv ved økt eksponering</a:t>
            </a:r>
            <a:r>
              <a:rPr lang="nb-NO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78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Eksponering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nb-NO" dirty="0" smtClean="0"/>
              <a:t>Administrering</a:t>
            </a:r>
          </a:p>
          <a:p>
            <a:r>
              <a:rPr lang="nb-NO" dirty="0" smtClean="0"/>
              <a:t>Dose</a:t>
            </a:r>
          </a:p>
          <a:p>
            <a:r>
              <a:rPr lang="nb-NO" dirty="0" smtClean="0"/>
              <a:t>Doseringsintervall</a:t>
            </a:r>
          </a:p>
          <a:p>
            <a:r>
              <a:rPr lang="nb-NO" dirty="0" smtClean="0"/>
              <a:t>Infusjonstid</a:t>
            </a:r>
          </a:p>
          <a:p>
            <a:r>
              <a:rPr lang="nb-NO" dirty="0" smtClean="0"/>
              <a:t>Distribusjon</a:t>
            </a:r>
          </a:p>
          <a:p>
            <a:r>
              <a:rPr lang="nb-NO" dirty="0" smtClean="0"/>
              <a:t>Metabolisme</a:t>
            </a:r>
          </a:p>
          <a:p>
            <a:r>
              <a:rPr lang="nb-NO" dirty="0" smtClean="0"/>
              <a:t>Eliminasjon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nb-NO" dirty="0" smtClean="0"/>
              <a:t>Et antibiotikums virkning på mikroorganismen på infeksjonsstedet</a:t>
            </a:r>
            <a:endParaRPr lang="en-GB" dirty="0"/>
          </a:p>
        </p:txBody>
      </p:sp>
      <p:sp>
        <p:nvSpPr>
          <p:cNvPr id="6" name="Pil høyre 5"/>
          <p:cNvSpPr/>
          <p:nvPr/>
        </p:nvSpPr>
        <p:spPr>
          <a:xfrm>
            <a:off x="4597400" y="1825626"/>
            <a:ext cx="1003300" cy="4351337"/>
          </a:xfrm>
          <a:prstGeom prst="rightArrow">
            <a:avLst>
              <a:gd name="adj1" fmla="val 73933"/>
              <a:gd name="adj2" fmla="val 57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23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PEG Image">
            <a:extLst>
              <a:ext uri="{FF2B5EF4-FFF2-40B4-BE49-F238E27FC236}">
                <a16:creationId xmlns:a16="http://schemas.microsoft.com/office/drawing/2014/main" xmlns="" id="{94C77EF2-E659-5541-A9AE-35A69534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3" y="1871706"/>
            <a:ext cx="8807316" cy="46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9A52FA5D-949E-A846-AAD7-DA0D67A6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431"/>
            <a:ext cx="10972800" cy="593832"/>
          </a:xfrm>
        </p:spPr>
        <p:txBody>
          <a:bodyPr>
            <a:no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SIR – gamle definisjoner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B19D7020-CB75-7D45-BAEE-4363408D6510}"/>
              </a:ext>
            </a:extLst>
          </p:cNvPr>
          <p:cNvSpPr txBox="1"/>
          <p:nvPr/>
        </p:nvSpPr>
        <p:spPr>
          <a:xfrm>
            <a:off x="2783931" y="3056348"/>
            <a:ext cx="2233440" cy="2677656"/>
          </a:xfrm>
          <a:prstGeom prst="rect">
            <a:avLst/>
          </a:prstGeom>
          <a:solidFill>
            <a:srgbClr val="66FF66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BF850491-AEF8-DF42-8D20-136B607D7F14}"/>
              </a:ext>
            </a:extLst>
          </p:cNvPr>
          <p:cNvSpPr txBox="1"/>
          <p:nvPr/>
        </p:nvSpPr>
        <p:spPr>
          <a:xfrm>
            <a:off x="5017371" y="3056348"/>
            <a:ext cx="2195860" cy="267765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669C5690-AACD-1A4A-9FE4-F2F315DBD234}"/>
              </a:ext>
            </a:extLst>
          </p:cNvPr>
          <p:cNvSpPr txBox="1"/>
          <p:nvPr/>
        </p:nvSpPr>
        <p:spPr>
          <a:xfrm>
            <a:off x="7213231" y="3056349"/>
            <a:ext cx="3124916" cy="2677656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10" name="Rektangulär pratbubbla 9">
            <a:extLst>
              <a:ext uri="{FF2B5EF4-FFF2-40B4-BE49-F238E27FC236}">
                <a16:creationId xmlns:a16="http://schemas.microsoft.com/office/drawing/2014/main" xmlns="" id="{B856F8A3-6000-E84D-A9D2-DFC267E62948}"/>
              </a:ext>
            </a:extLst>
          </p:cNvPr>
          <p:cNvSpPr/>
          <p:nvPr/>
        </p:nvSpPr>
        <p:spPr>
          <a:xfrm>
            <a:off x="8775688" y="1871705"/>
            <a:ext cx="2365899" cy="920880"/>
          </a:xfrm>
          <a:prstGeom prst="wedgeRectCallout">
            <a:avLst>
              <a:gd name="adj1" fmla="val -68918"/>
              <a:gd name="adj2" fmla="val 26797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ysClr val="windowText" lastClr="000000"/>
                </a:solidFill>
              </a:rPr>
              <a:t>R - Resistent</a:t>
            </a:r>
            <a:endParaRPr lang="sv-S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ktangulär pratbubbla 10">
            <a:extLst>
              <a:ext uri="{FF2B5EF4-FFF2-40B4-BE49-F238E27FC236}">
                <a16:creationId xmlns:a16="http://schemas.microsoft.com/office/drawing/2014/main" xmlns="" id="{DFCAC778-FBC9-EB46-882C-1E12D84B47C6}"/>
              </a:ext>
            </a:extLst>
          </p:cNvPr>
          <p:cNvSpPr/>
          <p:nvPr/>
        </p:nvSpPr>
        <p:spPr>
          <a:xfrm>
            <a:off x="3364848" y="884050"/>
            <a:ext cx="5344632" cy="1873949"/>
          </a:xfrm>
          <a:prstGeom prst="wedgeRectCallout">
            <a:avLst>
              <a:gd name="adj1" fmla="val 4567"/>
              <a:gd name="adj2" fmla="val 172862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chemeClr val="tx1"/>
                </a:solidFill>
              </a:rPr>
              <a:t>I - Intermediært følsom</a:t>
            </a:r>
            <a:endParaRPr lang="sv-SE" sz="3200" b="1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Usikker effekt</a:t>
            </a:r>
            <a:endParaRPr lang="sv-SE" sz="1867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Buffersone</a:t>
            </a:r>
            <a:endParaRPr lang="sv-SE" sz="1867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Høyere dose</a:t>
            </a:r>
            <a:endParaRPr lang="sv-SE" sz="1867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Oppkonsentrering</a:t>
            </a:r>
            <a:endParaRPr lang="sv-SE" sz="1867" dirty="0">
              <a:solidFill>
                <a:schemeClr val="tx1"/>
              </a:solidFill>
            </a:endParaRPr>
          </a:p>
        </p:txBody>
      </p:sp>
      <p:sp>
        <p:nvSpPr>
          <p:cNvPr id="13" name="Rektangulär pratbubbla 12">
            <a:extLst>
              <a:ext uri="{FF2B5EF4-FFF2-40B4-BE49-F238E27FC236}">
                <a16:creationId xmlns:a16="http://schemas.microsoft.com/office/drawing/2014/main" xmlns="" id="{1928B026-5E29-B248-AEFD-2331A96F330B}"/>
              </a:ext>
            </a:extLst>
          </p:cNvPr>
          <p:cNvSpPr/>
          <p:nvPr/>
        </p:nvSpPr>
        <p:spPr>
          <a:xfrm>
            <a:off x="670903" y="1082707"/>
            <a:ext cx="2365899" cy="920880"/>
          </a:xfrm>
          <a:prstGeom prst="wedgeRectCallout">
            <a:avLst>
              <a:gd name="adj1" fmla="val 65207"/>
              <a:gd name="adj2" fmla="val 302431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ysClr val="windowText" lastClr="000000"/>
                </a:solidFill>
              </a:rPr>
              <a:t>S - Følsom</a:t>
            </a:r>
            <a:endParaRPr lang="sv-S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23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PEG Image">
            <a:extLst>
              <a:ext uri="{FF2B5EF4-FFF2-40B4-BE49-F238E27FC236}">
                <a16:creationId xmlns:a16="http://schemas.microsoft.com/office/drawing/2014/main" xmlns="" id="{94C77EF2-E659-5541-A9AE-35A69534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2" y="1871705"/>
            <a:ext cx="8807316" cy="46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9A52FA5D-949E-A846-AAD7-DA0D67A6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431"/>
            <a:ext cx="10972800" cy="593832"/>
          </a:xfrm>
        </p:spPr>
        <p:txBody>
          <a:bodyPr>
            <a:no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SIR – nye definisjoner 2019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B19D7020-CB75-7D45-BAEE-4363408D6510}"/>
              </a:ext>
            </a:extLst>
          </p:cNvPr>
          <p:cNvSpPr txBox="1"/>
          <p:nvPr/>
        </p:nvSpPr>
        <p:spPr>
          <a:xfrm>
            <a:off x="2817333" y="3056348"/>
            <a:ext cx="2272041" cy="2677656"/>
          </a:xfrm>
          <a:prstGeom prst="rect">
            <a:avLst/>
          </a:prstGeom>
          <a:solidFill>
            <a:srgbClr val="66FF66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BF850491-AEF8-DF42-8D20-136B607D7F14}"/>
              </a:ext>
            </a:extLst>
          </p:cNvPr>
          <p:cNvSpPr txBox="1"/>
          <p:nvPr/>
        </p:nvSpPr>
        <p:spPr>
          <a:xfrm>
            <a:off x="5089373" y="3056348"/>
            <a:ext cx="1997227" cy="2677656"/>
          </a:xfrm>
          <a:prstGeom prst="rect">
            <a:avLst/>
          </a:prstGeom>
          <a:solidFill>
            <a:srgbClr val="66FF66">
              <a:alpha val="50196"/>
            </a:srgb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669C5690-AACD-1A4A-9FE4-F2F315DBD234}"/>
              </a:ext>
            </a:extLst>
          </p:cNvPr>
          <p:cNvSpPr txBox="1"/>
          <p:nvPr/>
        </p:nvSpPr>
        <p:spPr>
          <a:xfrm>
            <a:off x="7215845" y="3056349"/>
            <a:ext cx="3122302" cy="2677656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CE53FAFF-B27F-5E43-AE24-995091F80812}"/>
              </a:ext>
            </a:extLst>
          </p:cNvPr>
          <p:cNvSpPr txBox="1"/>
          <p:nvPr/>
        </p:nvSpPr>
        <p:spPr>
          <a:xfrm>
            <a:off x="3460991" y="1218914"/>
            <a:ext cx="3256765" cy="584775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S + I - Følsom</a:t>
            </a:r>
            <a:endParaRPr lang="sv-SE" sz="3200" b="1" dirty="0"/>
          </a:p>
        </p:txBody>
      </p:sp>
      <p:sp>
        <p:nvSpPr>
          <p:cNvPr id="10" name="Rektangulär pratbubbla 9">
            <a:extLst>
              <a:ext uri="{FF2B5EF4-FFF2-40B4-BE49-F238E27FC236}">
                <a16:creationId xmlns:a16="http://schemas.microsoft.com/office/drawing/2014/main" xmlns="" id="{98265370-E7BC-7049-98F4-F357202D2C51}"/>
              </a:ext>
            </a:extLst>
          </p:cNvPr>
          <p:cNvSpPr/>
          <p:nvPr/>
        </p:nvSpPr>
        <p:spPr>
          <a:xfrm>
            <a:off x="2908300" y="3158373"/>
            <a:ext cx="2051828" cy="652499"/>
          </a:xfrm>
          <a:prstGeom prst="wedgeRectCallout">
            <a:avLst>
              <a:gd name="adj1" fmla="val 49282"/>
              <a:gd name="adj2" fmla="val -256262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ysClr val="windowText" lastClr="000000"/>
                </a:solidFill>
              </a:rPr>
              <a:t>Normal </a:t>
            </a:r>
          </a:p>
          <a:p>
            <a:pPr algn="ctr"/>
            <a:r>
              <a:rPr lang="sv-SE" sz="2400" dirty="0" smtClean="0">
                <a:solidFill>
                  <a:sysClr val="windowText" lastClr="000000"/>
                </a:solidFill>
              </a:rPr>
              <a:t>eksponering</a:t>
            </a:r>
            <a:endParaRPr lang="sv-SE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ktangulär pratbubbla 10">
            <a:extLst>
              <a:ext uri="{FF2B5EF4-FFF2-40B4-BE49-F238E27FC236}">
                <a16:creationId xmlns:a16="http://schemas.microsoft.com/office/drawing/2014/main" xmlns="" id="{9F253EE9-EBF6-F145-B83E-0A69F7FD7EE1}"/>
              </a:ext>
            </a:extLst>
          </p:cNvPr>
          <p:cNvSpPr/>
          <p:nvPr/>
        </p:nvSpPr>
        <p:spPr>
          <a:xfrm>
            <a:off x="5180341" y="3158373"/>
            <a:ext cx="1804659" cy="652499"/>
          </a:xfrm>
          <a:prstGeom prst="wedgeRectCallout">
            <a:avLst>
              <a:gd name="adj1" fmla="val -50432"/>
              <a:gd name="adj2" fmla="val -254415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ysClr val="windowText" lastClr="000000"/>
                </a:solidFill>
              </a:rPr>
              <a:t>Økt</a:t>
            </a:r>
          </a:p>
          <a:p>
            <a:pPr algn="ctr"/>
            <a:r>
              <a:rPr lang="sv-SE" sz="2400" dirty="0" smtClean="0">
                <a:solidFill>
                  <a:sysClr val="windowText" lastClr="000000"/>
                </a:solidFill>
              </a:rPr>
              <a:t>eksponering</a:t>
            </a:r>
            <a:endParaRPr lang="sv-SE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ktangulär pratbubbla 12">
            <a:extLst>
              <a:ext uri="{FF2B5EF4-FFF2-40B4-BE49-F238E27FC236}">
                <a16:creationId xmlns:a16="http://schemas.microsoft.com/office/drawing/2014/main" xmlns="" id="{C2A9CC2A-6D73-0E46-A448-EEC4BC09873A}"/>
              </a:ext>
            </a:extLst>
          </p:cNvPr>
          <p:cNvSpPr/>
          <p:nvPr/>
        </p:nvSpPr>
        <p:spPr>
          <a:xfrm>
            <a:off x="8295269" y="1228703"/>
            <a:ext cx="2365899" cy="920880"/>
          </a:xfrm>
          <a:prstGeom prst="wedgeRectCallout">
            <a:avLst>
              <a:gd name="adj1" fmla="val -32916"/>
              <a:gd name="adj2" fmla="val 27885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ysClr val="windowText" lastClr="000000"/>
                </a:solidFill>
              </a:rPr>
              <a:t>R - Resistent</a:t>
            </a:r>
            <a:endParaRPr lang="sv-S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67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2FC7CF8-48A9-AA42-8CDD-485C2222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1373"/>
          </a:xfrm>
        </p:spPr>
        <p:txBody>
          <a:bodyPr anchor="t">
            <a:noAutofit/>
          </a:bodyPr>
          <a:lstStyle/>
          <a:p>
            <a:r>
              <a:rPr lang="sv-SE" sz="3200" dirty="0">
                <a:solidFill>
                  <a:schemeClr val="accent5">
                    <a:lumMod val="50000"/>
                  </a:schemeClr>
                </a:solidFill>
              </a:rPr>
              <a:t>Endringer av brytningspunkter som følge av ny definisjon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877EBDC9-60D1-7443-BCDB-B21C5078C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234520"/>
              </p:ext>
            </p:extLst>
          </p:nvPr>
        </p:nvGraphicFramePr>
        <p:xfrm>
          <a:off x="609600" y="1206500"/>
          <a:ext cx="10972800" cy="490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4374931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5901715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0886433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63011286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Organisme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Antibiotikum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/>
                        <a:t>BP</a:t>
                      </a:r>
                      <a:r>
                        <a:rPr lang="sv-SE" sz="2400" baseline="0" dirty="0" smtClean="0"/>
                        <a:t> </a:t>
                      </a:r>
                      <a:r>
                        <a:rPr lang="sv-SE" sz="2400" dirty="0" smtClean="0"/>
                        <a:t>2018</a:t>
                      </a:r>
                      <a:r>
                        <a:rPr lang="sv-SE" sz="2400" dirty="0"/>
                        <a:t/>
                      </a:r>
                      <a:br>
                        <a:rPr lang="sv-SE" sz="2400" dirty="0"/>
                      </a:br>
                      <a:r>
                        <a:rPr lang="sv-SE" sz="2400" dirty="0"/>
                        <a:t>mg/L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/>
                        <a:t>BP 2019</a:t>
                      </a:r>
                      <a:endParaRPr lang="sv-SE" sz="2400" dirty="0"/>
                    </a:p>
                    <a:p>
                      <a:pPr algn="ctr"/>
                      <a:r>
                        <a:rPr lang="sv-SE" sz="2400" dirty="0"/>
                        <a:t>mg/L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80773837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Pseudomonas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Aztreonam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 / 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16 / 16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82048231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Enterococcus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Trimeoprim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/>
                        <a:t>Villtype I-kategori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Note+ECOFF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54644339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Enterococcus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Trim-sulfa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/>
                        <a:t>Villtype I-kategori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Note+ECOFF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4250023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i="1" dirty="0"/>
                        <a:t>N. </a:t>
                      </a:r>
                      <a:r>
                        <a:rPr lang="sv-SE" sz="2400" i="1" dirty="0" err="1"/>
                        <a:t>meningitidis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Kloramfenikol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 / 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 / 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49793037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Proteus</a:t>
                      </a:r>
                      <a:r>
                        <a:rPr lang="sv-SE" sz="2400" i="1" dirty="0"/>
                        <a:t/>
                      </a:r>
                      <a:br>
                        <a:rPr lang="sv-SE" sz="2400" i="1" dirty="0"/>
                      </a:br>
                      <a:r>
                        <a:rPr lang="sv-SE" sz="2400" i="1" dirty="0" err="1"/>
                        <a:t>Morganella</a:t>
                      </a:r>
                      <a:r>
                        <a:rPr lang="sv-SE" sz="2400" i="1" dirty="0"/>
                        <a:t/>
                      </a:r>
                      <a:br>
                        <a:rPr lang="sv-SE" sz="2400" i="1" dirty="0"/>
                      </a:br>
                      <a:r>
                        <a:rPr lang="sv-SE" sz="2400" i="1" dirty="0"/>
                        <a:t>Providencia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Imipenem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 / 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0.12 / 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38629977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Acinetobacter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Ciprofloxacin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 /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0.06 / 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153472017"/>
                  </a:ext>
                </a:extLst>
              </a:tr>
            </a:tbl>
          </a:graphicData>
        </a:graphic>
      </p:graphicFrame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70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Spørsmål?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www.unn.no/afa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www.eucast.org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>
                <a:hlinkClick r:id="rId4"/>
              </a:rPr>
              <a:t>pc-linde@online.no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90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288218"/>
            <a:ext cx="8791574" cy="496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/>
          <p:cNvSpPr txBox="1"/>
          <p:nvPr/>
        </p:nvSpPr>
        <p:spPr>
          <a:xfrm>
            <a:off x="4379036" y="5676901"/>
            <a:ext cx="3995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www.eucast.org</a:t>
            </a:r>
            <a:endParaRPr lang="en-GB" sz="4400" b="1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9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Bakgrunn for endring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Nye definisjoner av følsomhetskategorier (S-I-R)</a:t>
            </a:r>
          </a:p>
          <a:p>
            <a:r>
              <a:rPr lang="nb-NO" dirty="0" smtClean="0"/>
              <a:t>Beholder bokstavene S, I og R</a:t>
            </a:r>
          </a:p>
          <a:p>
            <a:endParaRPr lang="nb-NO" dirty="0"/>
          </a:p>
          <a:p>
            <a:r>
              <a:rPr lang="nb-NO" dirty="0" smtClean="0"/>
              <a:t>Prosess siden 2015</a:t>
            </a:r>
          </a:p>
          <a:p>
            <a:r>
              <a:rPr lang="nb-NO" dirty="0" smtClean="0"/>
              <a:t>Innføres fra 1. januar 2019</a:t>
            </a:r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6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ECD10405-5834-2646-9020-60F18C2E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S-I-R 2019</a:t>
            </a:r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9533F4E2-2DD0-404F-8FC4-99C51417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3" y="69416"/>
            <a:ext cx="8148388" cy="672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E6A8CD11-3853-5147-B433-45645FD57BA4}"/>
              </a:ext>
            </a:extLst>
          </p:cNvPr>
          <p:cNvSpPr txBox="1">
            <a:spLocks/>
          </p:cNvSpPr>
          <p:nvPr/>
        </p:nvSpPr>
        <p:spPr>
          <a:xfrm>
            <a:off x="585968" y="641785"/>
            <a:ext cx="1101064" cy="4972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5400000" rev="0"/>
            </a:camera>
            <a:lightRig rig="threePt" dir="t"/>
          </a:scene3d>
          <a:sp3d/>
        </p:spPr>
        <p:txBody>
          <a:bodyPr vert="vert270" lIns="121920" tIns="60960" rIns="121920" bIns="60960" rtlCol="0" anchor="ctr">
            <a:noAutofit/>
            <a:flatTx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Definitions 2002 – 2018 </a:t>
            </a:r>
            <a:br>
              <a:rPr lang="sv-SE" sz="3200" dirty="0"/>
            </a:br>
            <a:r>
              <a:rPr lang="sv-SE" sz="3200" dirty="0"/>
              <a:t>(”the old definition”)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19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11" y="466195"/>
            <a:ext cx="10925027" cy="1304151"/>
          </a:xfrm>
        </p:spPr>
        <p:txBody>
          <a:bodyPr>
            <a:noAutofit/>
          </a:bodyPr>
          <a:lstStyle/>
          <a:p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Uklarheter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knyttet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til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definisjonen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av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intermediær-kategorien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2372" y="1970762"/>
            <a:ext cx="10414664" cy="424214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“A microorganism is defined as intermediate by a level of antimicrobial agent activity associated with </a:t>
            </a:r>
            <a:r>
              <a:rPr lang="en-US" sz="3200" b="1" dirty="0">
                <a:solidFill>
                  <a:srgbClr val="FF0000"/>
                </a:solidFill>
              </a:rPr>
              <a:t>uncertain therapeutic effect</a:t>
            </a:r>
            <a:r>
              <a:rPr lang="en-US" sz="3200" dirty="0"/>
              <a:t>. It implies that an infection due to the isolate may be appropriately treated in body sites </a:t>
            </a:r>
            <a:r>
              <a:rPr lang="en-US" sz="3200" b="1" dirty="0">
                <a:solidFill>
                  <a:srgbClr val="FF0000"/>
                </a:solidFill>
              </a:rPr>
              <a:t>where the drugs are physiologically concentrated </a:t>
            </a:r>
            <a:r>
              <a:rPr lang="en-US" sz="3200" dirty="0"/>
              <a:t>or when a </a:t>
            </a:r>
            <a:r>
              <a:rPr lang="en-US" sz="3200" b="1" dirty="0">
                <a:solidFill>
                  <a:srgbClr val="FF0000"/>
                </a:solidFill>
              </a:rPr>
              <a:t>high dosage of drug can be used</a:t>
            </a:r>
            <a:r>
              <a:rPr lang="en-US" sz="3200" dirty="0"/>
              <a:t>; it also indicates a </a:t>
            </a:r>
            <a:r>
              <a:rPr lang="en-US" sz="3200" b="1" dirty="0">
                <a:solidFill>
                  <a:srgbClr val="FF0000"/>
                </a:solidFill>
              </a:rPr>
              <a:t>buffer zone that should prevent small, uncontrolled, technical factors </a:t>
            </a:r>
            <a:r>
              <a:rPr lang="en-US" sz="3200" dirty="0"/>
              <a:t>from causing major discrepancies in interpretations.” </a:t>
            </a:r>
          </a:p>
          <a:p>
            <a:endParaRPr lang="en-US" sz="32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9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403225"/>
            <a:ext cx="10427004" cy="1317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Den 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gamle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I-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kategorien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inneholder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definisjoner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87" y="1969269"/>
            <a:ext cx="10577316" cy="3943017"/>
          </a:xfrm>
          <a:ln>
            <a:noFill/>
          </a:ln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Usikker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terapeutisk</a:t>
            </a:r>
            <a:r>
              <a:rPr lang="en-US" sz="3200" b="1" dirty="0" smtClean="0">
                <a:solidFill>
                  <a:srgbClr val="FF0000"/>
                </a:solidFill>
              </a:rPr>
              <a:t> effect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f</a:t>
            </a:r>
            <a:r>
              <a:rPr lang="en-US" sz="3200" dirty="0" err="1" smtClean="0"/>
              <a:t>armakologi</a:t>
            </a:r>
            <a:r>
              <a:rPr lang="en-US" sz="3200" dirty="0" smtClean="0"/>
              <a:t>/</a:t>
            </a:r>
            <a:r>
              <a:rPr lang="en-US" sz="3200" dirty="0" err="1" smtClean="0"/>
              <a:t>mikrobiologi</a:t>
            </a:r>
            <a:r>
              <a:rPr lang="en-US" sz="3200" dirty="0" smtClean="0"/>
              <a:t>)</a:t>
            </a:r>
            <a:endParaRPr lang="en-US" sz="3200" dirty="0"/>
          </a:p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Fysiologisk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oppkonsentrering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av</a:t>
            </a:r>
            <a:r>
              <a:rPr lang="en-US" sz="3200" b="1" dirty="0" smtClean="0">
                <a:solidFill>
                  <a:srgbClr val="FF0000"/>
                </a:solidFill>
              </a:rPr>
              <a:t> et </a:t>
            </a:r>
            <a:r>
              <a:rPr lang="en-US" sz="3200" b="1" dirty="0" err="1" smtClean="0">
                <a:solidFill>
                  <a:srgbClr val="FF0000"/>
                </a:solidFill>
              </a:rPr>
              <a:t>antibiotikum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farmakokinetikk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Bruk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av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høyere</a:t>
            </a:r>
            <a:r>
              <a:rPr lang="en-US" sz="3200" b="1" dirty="0" smtClean="0">
                <a:solidFill>
                  <a:srgbClr val="FF0000"/>
                </a:solidFill>
              </a:rPr>
              <a:t> dose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farmakologi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toksikologi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Buffersone</a:t>
            </a:r>
            <a:r>
              <a:rPr lang="en-US" sz="3200" b="1" dirty="0" smtClean="0">
                <a:solidFill>
                  <a:srgbClr val="FF0000"/>
                </a:solidFill>
              </a:rPr>
              <a:t> for å </a:t>
            </a:r>
            <a:r>
              <a:rPr lang="en-US" sz="3200" b="1" dirty="0" err="1" smtClean="0">
                <a:solidFill>
                  <a:srgbClr val="FF0000"/>
                </a:solidFill>
              </a:rPr>
              <a:t>forhinde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tekniske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feil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is-IS" sz="3200" dirty="0">
                <a:solidFill>
                  <a:srgbClr val="FF0000"/>
                </a:solidFill>
              </a:rPr>
              <a:t>… </a:t>
            </a:r>
            <a:br>
              <a:rPr lang="is-I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metodologi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88DA370-445F-7D42-8B2A-BF396DE2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Nye definisjoner for S, I og 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196D551-9694-FE44-9713-65D47425FF9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sz="3200" dirty="0" smtClean="0"/>
              <a:t>Endringene i definisjoner for S og R er minimale – fremhever forholdet mellom kategori og eksponering</a:t>
            </a:r>
          </a:p>
          <a:p>
            <a:endParaRPr lang="sv-SE" sz="3200" dirty="0"/>
          </a:p>
          <a:p>
            <a:r>
              <a:rPr lang="sv-SE" sz="3200" dirty="0" smtClean="0"/>
              <a:t>Endringene i I-kategorien vil få kliniske og tekniske konsekvenser</a:t>
            </a:r>
          </a:p>
          <a:p>
            <a:pPr lvl="1"/>
            <a:r>
              <a:rPr lang="sv-SE" dirty="0" smtClean="0"/>
              <a:t>Påvirker resistensovervåking (non-susceptible, R+I)</a:t>
            </a:r>
          </a:p>
          <a:p>
            <a:pPr lvl="1"/>
            <a:r>
              <a:rPr lang="sv-SE" dirty="0" smtClean="0"/>
              <a:t>Krever endring av noen brytningpunkter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0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D161EB-96D4-C640-B133-CB4E1DF3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1263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Følsom, standarddose  ( S 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BA2D72B8-6C51-E247-B17D-2E8EF671544D}"/>
              </a:ext>
            </a:extLst>
          </p:cNvPr>
          <p:cNvSpPr/>
          <p:nvPr/>
        </p:nvSpPr>
        <p:spPr>
          <a:xfrm>
            <a:off x="789481" y="1643164"/>
            <a:ext cx="109728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-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standarddose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mikroorganisme er kategorisert som </a:t>
            </a:r>
            <a:r>
              <a:rPr lang="nb-NO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Følsom, standarddose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det er høy sannsynlighet for terapeutisk suksess når et antimikrobielt middel gis i henhold til standard doseregime</a:t>
            </a:r>
            <a:r>
              <a:rPr lang="nb-NO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2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D161EB-96D4-C640-B133-CB4E1DF3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1263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Følsom, økt eksponering ( I 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BA2D72B8-6C51-E247-B17D-2E8EF671544D}"/>
              </a:ext>
            </a:extLst>
          </p:cNvPr>
          <p:cNvSpPr/>
          <p:nvPr/>
        </p:nvSpPr>
        <p:spPr>
          <a:xfrm>
            <a:off x="609600" y="1657481"/>
            <a:ext cx="10972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økt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eksponering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mikroorganisme er kategorisert som </a:t>
            </a:r>
            <a:r>
              <a:rPr lang="nb-NO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Følsom, økt eksponering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det er høy sannsynlighet for terapeutisk suksess fordi eksponering av det antimikrobielle middelet er økt ved å tilpasse dosering eller ved oppkonsentrering på infeksjonsstedet</a:t>
            </a:r>
            <a:r>
              <a:rPr lang="nb-NO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23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CFFEEB35-4F56-4070-BC52-3B02AAAA322B}" vid="{2CE1D9F5-DA05-4EB4-983A-D441F6A379C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36A48EB660BA408175FB8E2CA45DC7" ma:contentTypeVersion="24" ma:contentTypeDescription="Opprett et nytt dokument." ma:contentTypeScope="" ma:versionID="c19f9869a50733e657de6a81f2290b77">
  <xsd:schema xmlns:xsd="http://www.w3.org/2001/XMLSchema" xmlns:xs="http://www.w3.org/2001/XMLSchema" xmlns:p="http://schemas.microsoft.com/office/2006/metadata/properties" xmlns:ns1="http://schemas.microsoft.com/sharepoint/v3" xmlns:ns2="85771bec-83e1-4f3d-9eea-9d07542f2816" targetNamespace="http://schemas.microsoft.com/office/2006/metadata/properties" ma:root="true" ma:fieldsID="a81ca8919fa4c9fea41e6b59dbbb174e" ns1:_="" ns2:_="">
    <xsd:import namespace="http://schemas.microsoft.com/sharepoint/v3"/>
    <xsd:import namespace="85771bec-83e1-4f3d-9eea-9d07542f28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71bec-83e1-4f3d-9eea-9d07542f281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b1474d6-d385-4274-8de1-35402795c7f5}" ma:internalName="TaxCatchAll" ma:showField="CatchAllData" ma:web="85771bec-83e1-4f3d-9eea-9d07542f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b1474d6-d385-4274-8de1-35402795c7f5}" ma:internalName="TaxCatchAllLabel" ma:readOnly="true" ma:showField="CatchAllDataLabel" ma:web="85771bec-83e1-4f3d-9eea-9d07542f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771bec-83e1-4f3d-9eea-9d07542f2816"/>
    <FNSPRollUpIngress xmlns="85771bec-83e1-4f3d-9eea-9d07542f2816" xsi:nil="true"/>
    <PublishingExpirationDate xmlns="http://schemas.microsoft.com/sharepoint/v3" xsi:nil="true"/>
    <PublishingStartDate xmlns="http://schemas.microsoft.com/sharepoint/v3" xsi:nil="true"/>
    <TaxKeywordTaxHTField xmlns="85771bec-83e1-4f3d-9eea-9d07542f281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CF5E1E1A-A610-4354-B949-3C3AD7F1DED9}"/>
</file>

<file path=customXml/itemProps2.xml><?xml version="1.0" encoding="utf-8"?>
<ds:datastoreItem xmlns:ds="http://schemas.openxmlformats.org/officeDocument/2006/customXml" ds:itemID="{168BAA52-63C1-4C3B-BA0C-12E34ADF3E37}"/>
</file>

<file path=customXml/itemProps3.xml><?xml version="1.0" encoding="utf-8"?>
<ds:datastoreItem xmlns:ds="http://schemas.openxmlformats.org/officeDocument/2006/customXml" ds:itemID="{89377457-5E70-46FE-96A3-D83365B7061C}"/>
</file>

<file path=docProps/app.xml><?xml version="1.0" encoding="utf-8"?>
<Properties xmlns="http://schemas.openxmlformats.org/officeDocument/2006/extended-properties" xmlns:vt="http://schemas.openxmlformats.org/officeDocument/2006/docPropsVTypes">
  <Template>AFA_Presentasjonsmal1_43</Template>
  <TotalTime>4455</TotalTime>
  <Words>402</Words>
  <Application>Microsoft Office PowerPoint</Application>
  <PresentationFormat>Widescreen</PresentationFormat>
  <Paragraphs>160</Paragraphs>
  <Slides>15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Office-tema</vt:lpstr>
      <vt:lpstr>Nye definisjoner for S-I-R </vt:lpstr>
      <vt:lpstr>PowerPoint-presentasjon</vt:lpstr>
      <vt:lpstr>Bakgrunn for endring</vt:lpstr>
      <vt:lpstr>PowerPoint-presentasjon</vt:lpstr>
      <vt:lpstr>Uklarheter knyttet til definisjonen av intermediær-kategorien. </vt:lpstr>
      <vt:lpstr>Den gamle I-kategorien inneholder 4 definisjoner </vt:lpstr>
      <vt:lpstr>Nye definisjoner for S, I og R</vt:lpstr>
      <vt:lpstr>Følsom, standarddose  ( S )</vt:lpstr>
      <vt:lpstr>Følsom, økt eksponering ( I )</vt:lpstr>
      <vt:lpstr>Resistent ( R )</vt:lpstr>
      <vt:lpstr>Eksponering</vt:lpstr>
      <vt:lpstr>SIR – gamle definisjoner</vt:lpstr>
      <vt:lpstr>SIR – nye definisjoner 2019</vt:lpstr>
      <vt:lpstr>Endringer av brytningspunkter som følge av ny definisjon</vt:lpstr>
      <vt:lpstr>Spørsmål?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definisjoner for S-I-R og område for teknisk usikkerhet (ATU)</dc:title>
  <dc:creator>Christoffer Lindemann</dc:creator>
  <cp:keywords>_£Bilde</cp:keywords>
  <cp:lastModifiedBy>Christoffer Lindemann</cp:lastModifiedBy>
  <cp:revision>21</cp:revision>
  <dcterms:created xsi:type="dcterms:W3CDTF">2018-11-16T06:25:24Z</dcterms:created>
  <dcterms:modified xsi:type="dcterms:W3CDTF">2018-11-27T18:40:45Z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0x0101004236A48EB660BA408175FB8E2CA45DC7</vt:lpwstr>
  </property>
</Properties>
</file>